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9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1"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solidFill>
                  <a:srgbClr val="000000"/>
                </a:solidFill>
                <a:uFill>
                  <a:solidFill>
                    <a:srgbClr val="FFFFFF"/>
                  </a:solidFill>
                </a:uFill>
                <a:latin typeface="Arial"/>
              </a:rPr>
              <a:t>Cliquez pour modifier le format des notes</a:t>
            </a:r>
          </a:p>
        </p:txBody>
      </p:sp>
      <p:sp>
        <p:nvSpPr>
          <p:cNvPr id="152"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53"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54" name="PlaceHolder 4"/>
          <p:cNvSpPr>
            <a:spLocks noGrp="1"/>
          </p:cNvSpPr>
          <p:nvPr>
            <p:ph type="ftr"/>
          </p:nvPr>
        </p:nvSpPr>
        <p:spPr>
          <a:xfrm>
            <a:off x="0" y="10157400"/>
            <a:ext cx="3280680" cy="534240"/>
          </a:xfrm>
          <a:prstGeom prst="rect">
            <a:avLst/>
          </a:prstGeom>
        </p:spPr>
        <p:txBody>
          <a:bodyPr lIns="0" tIns="0" rIns="0" bIns="0" anchor="b"/>
          <a:lstStyle/>
          <a:p>
            <a:r>
              <a:rPr lang="fr-FR" sz="1400" b="0" strike="noStrike" spc="-1">
                <a:solidFill>
                  <a:srgbClr val="000000"/>
                </a:solidFill>
                <a:uFill>
                  <a:solidFill>
                    <a:srgbClr val="FFFFFF"/>
                  </a:solidFill>
                </a:uFill>
                <a:latin typeface="Times New Roman"/>
              </a:rPr>
              <a:t>&lt;pied de page&gt;</a:t>
            </a:r>
          </a:p>
        </p:txBody>
      </p:sp>
      <p:sp>
        <p:nvSpPr>
          <p:cNvPr id="155" name="PlaceHolder 5"/>
          <p:cNvSpPr>
            <a:spLocks noGrp="1"/>
          </p:cNvSpPr>
          <p:nvPr>
            <p:ph type="sldNum"/>
          </p:nvPr>
        </p:nvSpPr>
        <p:spPr>
          <a:xfrm>
            <a:off x="4278960" y="10157400"/>
            <a:ext cx="3280680" cy="534240"/>
          </a:xfrm>
          <a:prstGeom prst="rect">
            <a:avLst/>
          </a:prstGeom>
        </p:spPr>
        <p:txBody>
          <a:bodyPr lIns="0" tIns="0" rIns="0" bIns="0" anchor="b"/>
          <a:lstStyle/>
          <a:p>
            <a:pPr algn="r"/>
            <a:fld id="{264FE410-4885-4A86-A4CC-8D6ECF14E2E7}"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PlaceHolder 1"/>
          <p:cNvSpPr>
            <a:spLocks noGrp="1"/>
          </p:cNvSpPr>
          <p:nvPr>
            <p:ph type="body"/>
          </p:nvPr>
        </p:nvSpPr>
        <p:spPr>
          <a:xfrm>
            <a:off x="685800" y="4343400"/>
            <a:ext cx="5484240" cy="411264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58"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sp>
      <p:sp>
        <p:nvSpPr>
          <p:cNvPr id="759" name="CustomShape 3"/>
          <p:cNvSpPr/>
          <p:nvPr/>
        </p:nvSpPr>
        <p:spPr>
          <a:xfrm>
            <a:off x="0" y="10157400"/>
            <a:ext cx="3278880" cy="532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laceHolder 1"/>
          <p:cNvSpPr>
            <a:spLocks noGrp="1"/>
          </p:cNvSpPr>
          <p:nvPr>
            <p:ph type="body"/>
          </p:nvPr>
        </p:nvSpPr>
        <p:spPr>
          <a:xfrm>
            <a:off x="756000" y="5078520"/>
            <a:ext cx="6045840" cy="480924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61" name="CustomShape 2"/>
          <p:cNvSpPr/>
          <p:nvPr/>
        </p:nvSpPr>
        <p:spPr>
          <a:xfrm>
            <a:off x="4278960" y="10157400"/>
            <a:ext cx="3278880" cy="532440"/>
          </a:xfrm>
          <a:prstGeom prst="rect">
            <a:avLst/>
          </a:prstGeom>
          <a:noFill/>
          <a:ln>
            <a:noFill/>
          </a:ln>
        </p:spPr>
        <p:style>
          <a:lnRef idx="0">
            <a:scrgbClr r="0" g="0" b="0"/>
          </a:lnRef>
          <a:fillRef idx="0">
            <a:scrgbClr r="0" g="0" b="0"/>
          </a:fillRef>
          <a:effectRef idx="0">
            <a:scrgbClr r="0" g="0" b="0"/>
          </a:effectRef>
          <a:fontRef idx="minor"/>
        </p:style>
      </p:sp>
      <p:sp>
        <p:nvSpPr>
          <p:cNvPr id="762" name="CustomShape 3"/>
          <p:cNvSpPr/>
          <p:nvPr/>
        </p:nvSpPr>
        <p:spPr>
          <a:xfrm>
            <a:off x="0" y="10157400"/>
            <a:ext cx="3278880" cy="532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type="body"/>
          </p:nvPr>
        </p:nvSpPr>
        <p:spPr>
          <a:xfrm>
            <a:off x="756000" y="5078520"/>
            <a:ext cx="6045840" cy="480924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64" name="CustomShape 2"/>
          <p:cNvSpPr/>
          <p:nvPr/>
        </p:nvSpPr>
        <p:spPr>
          <a:xfrm>
            <a:off x="4278960" y="10157400"/>
            <a:ext cx="3278880" cy="532440"/>
          </a:xfrm>
          <a:prstGeom prst="rect">
            <a:avLst/>
          </a:prstGeom>
          <a:noFill/>
          <a:ln>
            <a:noFill/>
          </a:ln>
        </p:spPr>
        <p:style>
          <a:lnRef idx="0">
            <a:scrgbClr r="0" g="0" b="0"/>
          </a:lnRef>
          <a:fillRef idx="0">
            <a:scrgbClr r="0" g="0" b="0"/>
          </a:fillRef>
          <a:effectRef idx="0">
            <a:scrgbClr r="0" g="0" b="0"/>
          </a:effectRef>
          <a:fontRef idx="minor"/>
        </p:style>
      </p:sp>
      <p:sp>
        <p:nvSpPr>
          <p:cNvPr id="765" name="CustomShape 3"/>
          <p:cNvSpPr/>
          <p:nvPr/>
        </p:nvSpPr>
        <p:spPr>
          <a:xfrm>
            <a:off x="0" y="10157400"/>
            <a:ext cx="3278880" cy="532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pic>
        <p:nvPicPr>
          <p:cNvPr id="38" name="Image 37"/>
          <p:cNvPicPr/>
          <p:nvPr/>
        </p:nvPicPr>
        <p:blipFill>
          <a:blip r:embed="rId2"/>
          <a:stretch/>
        </p:blipFill>
        <p:spPr>
          <a:xfrm>
            <a:off x="2077920" y="1604520"/>
            <a:ext cx="4987080" cy="3977280"/>
          </a:xfrm>
          <a:prstGeom prst="rect">
            <a:avLst/>
          </a:prstGeom>
          <a:ln>
            <a:solidFill>
              <a:srgbClr val="3465A4"/>
            </a:solidFill>
          </a:ln>
        </p:spPr>
      </p:pic>
      <p:pic>
        <p:nvPicPr>
          <p:cNvPr id="39" name="Image 38"/>
          <p:cNvPicPr/>
          <p:nvPr/>
        </p:nvPicPr>
        <p:blipFill>
          <a:blip r:embed="rId2"/>
          <a:stretch/>
        </p:blipFill>
        <p:spPr>
          <a:xfrm>
            <a:off x="2077920" y="1604520"/>
            <a:ext cx="4987080" cy="3977280"/>
          </a:xfrm>
          <a:prstGeom prst="rect">
            <a:avLst/>
          </a:prstGeom>
          <a:ln>
            <a:solidFill>
              <a:srgbClr val="3465A4"/>
            </a:solid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4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0"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5"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56" name="PlaceHolder 3"/>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57" name="PlaceHolder 4"/>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59"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60"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61"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63"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65" name="PlaceHolder 4"/>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67" name="PlaceHolder 2"/>
          <p:cNvSpPr>
            <a:spLocks noGrp="1"/>
          </p:cNvSpPr>
          <p:nvPr>
            <p:ph type="body"/>
          </p:nvPr>
        </p:nvSpPr>
        <p:spPr>
          <a:xfrm>
            <a:off x="457200" y="160452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68" name="PlaceHolder 3"/>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0"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71"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72"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73" name="PlaceHolder 5"/>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75"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76" name="PlaceHolder 3"/>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pic>
        <p:nvPicPr>
          <p:cNvPr id="77" name="Image 76"/>
          <p:cNvPicPr/>
          <p:nvPr/>
        </p:nvPicPr>
        <p:blipFill>
          <a:blip r:embed="rId2"/>
          <a:stretch/>
        </p:blipFill>
        <p:spPr>
          <a:xfrm>
            <a:off x="2077920" y="1604520"/>
            <a:ext cx="4987080" cy="3977280"/>
          </a:xfrm>
          <a:prstGeom prst="rect">
            <a:avLst/>
          </a:prstGeom>
          <a:ln>
            <a:solidFill>
              <a:srgbClr val="3465A4"/>
            </a:solidFill>
          </a:ln>
        </p:spPr>
      </p:pic>
      <p:pic>
        <p:nvPicPr>
          <p:cNvPr id="78" name="Image 77"/>
          <p:cNvPicPr/>
          <p:nvPr/>
        </p:nvPicPr>
        <p:blipFill>
          <a:blip r:embed="rId2"/>
          <a:stretch/>
        </p:blipFill>
        <p:spPr>
          <a:xfrm>
            <a:off x="2077920" y="1604520"/>
            <a:ext cx="4987080" cy="3977280"/>
          </a:xfrm>
          <a:prstGeom prst="rect">
            <a:avLst/>
          </a:prstGeom>
          <a:ln>
            <a:solidFill>
              <a:srgbClr val="3465A4"/>
            </a:solid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4"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86"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87" name="PlaceHolder 3"/>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1"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92" name="PlaceHolder 3"/>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93" name="PlaceHolder 4"/>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5"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96"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97"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99"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0"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1" name="PlaceHolder 4"/>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03" name="PlaceHolder 2"/>
          <p:cNvSpPr>
            <a:spLocks noGrp="1"/>
          </p:cNvSpPr>
          <p:nvPr>
            <p:ph type="body"/>
          </p:nvPr>
        </p:nvSpPr>
        <p:spPr>
          <a:xfrm>
            <a:off x="457200" y="160452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4" name="PlaceHolder 3"/>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06"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7"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8"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09" name="PlaceHolder 5"/>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1"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12" name="PlaceHolder 3"/>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pic>
        <p:nvPicPr>
          <p:cNvPr id="113" name="Image 112"/>
          <p:cNvPicPr/>
          <p:nvPr/>
        </p:nvPicPr>
        <p:blipFill>
          <a:blip r:embed="rId2"/>
          <a:stretch/>
        </p:blipFill>
        <p:spPr>
          <a:xfrm>
            <a:off x="2077920" y="1604520"/>
            <a:ext cx="4987080" cy="3977280"/>
          </a:xfrm>
          <a:prstGeom prst="rect">
            <a:avLst/>
          </a:prstGeom>
          <a:ln>
            <a:solidFill>
              <a:srgbClr val="3465A4"/>
            </a:solidFill>
          </a:ln>
        </p:spPr>
      </p:pic>
      <p:pic>
        <p:nvPicPr>
          <p:cNvPr id="114" name="Image 113"/>
          <p:cNvPicPr/>
          <p:nvPr/>
        </p:nvPicPr>
        <p:blipFill>
          <a:blip r:embed="rId2"/>
          <a:stretch/>
        </p:blipFill>
        <p:spPr>
          <a:xfrm>
            <a:off x="2077920" y="1604520"/>
            <a:ext cx="4987080" cy="3977280"/>
          </a:xfrm>
          <a:prstGeom prst="rect">
            <a:avLst/>
          </a:prstGeom>
          <a:ln>
            <a:solidFill>
              <a:srgbClr val="3465A4"/>
            </a:solid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20"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22"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23" name="PlaceHolder 3"/>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27"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28" name="PlaceHolder 3"/>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29" name="PlaceHolder 4"/>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1"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32"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33"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5"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36"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37" name="PlaceHolder 4"/>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39" name="PlaceHolder 2"/>
          <p:cNvSpPr>
            <a:spLocks noGrp="1"/>
          </p:cNvSpPr>
          <p:nvPr>
            <p:ph type="body"/>
          </p:nvPr>
        </p:nvSpPr>
        <p:spPr>
          <a:xfrm>
            <a:off x="457200" y="160452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40" name="PlaceHolder 3"/>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42"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43"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44"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45" name="PlaceHolder 5"/>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47" name="PlaceHolder 2"/>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48" name="PlaceHolder 3"/>
          <p:cNvSpPr>
            <a:spLocks noGrp="1"/>
          </p:cNvSpPr>
          <p:nvPr>
            <p:ph type="body"/>
          </p:nvPr>
        </p:nvSpPr>
        <p:spPr>
          <a:xfrm>
            <a:off x="457200" y="1604520"/>
            <a:ext cx="822924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pic>
        <p:nvPicPr>
          <p:cNvPr id="149" name="Image 148"/>
          <p:cNvPicPr/>
          <p:nvPr/>
        </p:nvPicPr>
        <p:blipFill>
          <a:blip r:embed="rId2"/>
          <a:stretch/>
        </p:blipFill>
        <p:spPr>
          <a:xfrm>
            <a:off x="2077920" y="1604520"/>
            <a:ext cx="4987080" cy="3977280"/>
          </a:xfrm>
          <a:prstGeom prst="rect">
            <a:avLst/>
          </a:prstGeom>
          <a:ln>
            <a:solidFill>
              <a:srgbClr val="3465A4"/>
            </a:solidFill>
          </a:ln>
        </p:spPr>
      </p:pic>
      <p:pic>
        <p:nvPicPr>
          <p:cNvPr id="150" name="Image 149"/>
          <p:cNvPicPr/>
          <p:nvPr/>
        </p:nvPicPr>
        <p:blipFill>
          <a:blip r:embed="rId2"/>
          <a:stretch/>
        </p:blipFill>
        <p:spPr>
          <a:xfrm>
            <a:off x="2077920" y="1604520"/>
            <a:ext cx="4987080" cy="3977280"/>
          </a:xfrm>
          <a:prstGeom prst="rect">
            <a:avLst/>
          </a:prstGeom>
          <a:ln>
            <a:solidFill>
              <a:srgbClr val="3465A4"/>
            </a:solid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21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1120" cy="1771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8560" cy="718560"/>
          </a:xfrm>
          <a:prstGeom prst="rect">
            <a:avLst/>
          </a:prstGeom>
          <a:ln>
            <a:noFill/>
          </a:ln>
        </p:spPr>
      </p:pic>
      <p:sp>
        <p:nvSpPr>
          <p:cNvPr id="2" name="CustomShape 2"/>
          <p:cNvSpPr/>
          <p:nvPr/>
        </p:nvSpPr>
        <p:spPr>
          <a:xfrm>
            <a:off x="360360" y="1295280"/>
            <a:ext cx="8421120" cy="44618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7840" cy="118692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dt"/>
          </p:nvPr>
        </p:nvSpPr>
        <p:spPr>
          <a:xfrm>
            <a:off x="628560" y="6356520"/>
            <a:ext cx="2057040" cy="364680"/>
          </a:xfrm>
          <a:prstGeom prst="rect">
            <a:avLst/>
          </a:prstGeom>
        </p:spPr>
        <p:txBody>
          <a:bodyPr anchor="ctr"/>
          <a:lstStyle/>
          <a:p>
            <a:pPr>
              <a:lnSpc>
                <a:spcPct val="100000"/>
              </a:lnSpc>
            </a:pPr>
            <a:fld id="{35ECD077-E151-4E7B-8E2D-B4A3703BD227}" type="datetime1">
              <a:rPr lang="fr-FR" sz="900" b="0" strike="noStrike" spc="-1">
                <a:solidFill>
                  <a:srgbClr val="8B8B8B"/>
                </a:solidFill>
                <a:uFill>
                  <a:solidFill>
                    <a:srgbClr val="FFFFFF"/>
                  </a:solidFill>
                </a:uFill>
                <a:latin typeface="Calibri"/>
              </a:rPr>
              <a:t>22/03/2017</a:t>
            </a:fld>
            <a:endParaRPr lang="fr-FR" sz="1400" b="0" strike="noStrike" spc="-1">
              <a:solidFill>
                <a:srgbClr val="000000"/>
              </a:solidFill>
              <a:uFill>
                <a:solidFill>
                  <a:srgbClr val="FFFFFF"/>
                </a:solidFill>
              </a:uFill>
              <a:latin typeface="Times New Roman"/>
            </a:endParaRPr>
          </a:p>
        </p:txBody>
      </p:sp>
      <p:sp>
        <p:nvSpPr>
          <p:cNvPr id="41" name="PlaceHolder 2"/>
          <p:cNvSpPr>
            <a:spLocks noGrp="1"/>
          </p:cNvSpPr>
          <p:nvPr>
            <p:ph type="ftr"/>
          </p:nvPr>
        </p:nvSpPr>
        <p:spPr>
          <a:xfrm>
            <a:off x="3029040" y="6356520"/>
            <a:ext cx="3085920" cy="364680"/>
          </a:xfrm>
          <a:prstGeom prst="rect">
            <a:avLst/>
          </a:prstGeom>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sp>
        <p:nvSpPr>
          <p:cNvPr id="42" name="PlaceHolder 3"/>
          <p:cNvSpPr>
            <a:spLocks noGrp="1"/>
          </p:cNvSpPr>
          <p:nvPr>
            <p:ph type="sldNum"/>
          </p:nvPr>
        </p:nvSpPr>
        <p:spPr>
          <a:xfrm>
            <a:off x="6458040" y="6356520"/>
            <a:ext cx="2057040" cy="364680"/>
          </a:xfrm>
          <a:prstGeom prst="rect">
            <a:avLst/>
          </a:prstGeom>
        </p:spPr>
        <p:txBody>
          <a:bodyPr anchor="ctr"/>
          <a:lstStyle/>
          <a:p>
            <a:pPr algn="r">
              <a:lnSpc>
                <a:spcPct val="100000"/>
              </a:lnSpc>
            </a:pPr>
            <a:fld id="{1B6F680F-90C2-4261-852C-1820B4AB761D}" type="slidenum">
              <a:rPr lang="fr-FR" sz="900" b="0" strike="noStrike" spc="-1">
                <a:solidFill>
                  <a:srgbClr val="8B8B8B"/>
                </a:solidFill>
                <a:uFill>
                  <a:solidFill>
                    <a:srgbClr val="FFFFFF"/>
                  </a:solidFill>
                </a:uFill>
                <a:latin typeface="Calibri"/>
              </a:rPr>
              <a:t>‹N°›</a:t>
            </a:fld>
            <a:endParaRPr lang="fr-FR" sz="1400" b="0" strike="noStrike" spc="-1">
              <a:solidFill>
                <a:srgbClr val="000000"/>
              </a:solidFill>
              <a:uFill>
                <a:solidFill>
                  <a:srgbClr val="FFFFFF"/>
                </a:solidFill>
              </a:uFill>
              <a:latin typeface="Times New Roman"/>
            </a:endParaRPr>
          </a:p>
        </p:txBody>
      </p:sp>
      <p:sp>
        <p:nvSpPr>
          <p:cNvPr id="43" name="PlaceHolder 4"/>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Calibri"/>
              </a:rPr>
              <a:t>Cliquez pour éditer le format du texte-titre</a:t>
            </a:r>
          </a:p>
        </p:txBody>
      </p:sp>
      <p:sp>
        <p:nvSpPr>
          <p:cNvPr id="4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2100" b="0" strike="noStrike" spc="-1">
                <a:solidFill>
                  <a:srgbClr val="000000"/>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fr-FR" sz="1500" b="0" strike="noStrike" spc="-1">
                <a:solidFill>
                  <a:srgbClr val="000000"/>
                </a:solidFill>
                <a:uFill>
                  <a:solidFill>
                    <a:srgbClr val="FFFFFF"/>
                  </a:solidFill>
                </a:uFill>
                <a:latin typeface="Calibri"/>
              </a:rPr>
              <a:t>Second niveau de plan</a:t>
            </a:r>
          </a:p>
          <a:p>
            <a:pPr marL="1296000" lvl="2" indent="-288000">
              <a:buClr>
                <a:srgbClr val="000000"/>
              </a:buClr>
              <a:buSzPct val="45000"/>
              <a:buFont typeface="Wingdings" charset="2"/>
              <a:buChar char=""/>
            </a:pPr>
            <a:r>
              <a:rPr lang="fr-FR" sz="1350" b="0" strike="noStrike" spc="-1">
                <a:solidFill>
                  <a:srgbClr val="000000"/>
                </a:solidFill>
                <a:uFill>
                  <a:solidFill>
                    <a:srgbClr val="FFFFFF"/>
                  </a:solidFill>
                </a:uFill>
                <a:latin typeface="Calibri"/>
              </a:rPr>
              <a:t>Troisième niveau de plan</a:t>
            </a:r>
          </a:p>
          <a:p>
            <a:pPr marL="1728000" lvl="3" indent="-216000">
              <a:buClr>
                <a:srgbClr val="000000"/>
              </a:buClr>
              <a:buSzPct val="75000"/>
              <a:buFont typeface="Symbol" charset="2"/>
              <a:buChar char=""/>
            </a:pPr>
            <a:r>
              <a:rPr lang="fr-FR" sz="1350" b="0" strike="noStrike" spc="-1">
                <a:solidFill>
                  <a:srgbClr val="000000"/>
                </a:solidFill>
                <a:uFill>
                  <a:solidFill>
                    <a:srgbClr val="FFFFFF"/>
                  </a:solidFill>
                </a:uFill>
                <a:latin typeface="Calibri"/>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4680"/>
            <a:ext cx="8228160" cy="114156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8880" cy="1144440"/>
          </a:xfrm>
          <a:prstGeom prst="rect">
            <a:avLst/>
          </a:prstGeom>
        </p:spPr>
        <p:txBody>
          <a:bodyPr lIns="0" tIns="0" rIns="0" bIns="0" anchor="ctr"/>
          <a:lstStyle/>
          <a:p>
            <a:endParaRPr lang="fr-FR" sz="1800" b="0" strike="noStrike" spc="-1">
              <a:solidFill>
                <a:srgbClr val="000000"/>
              </a:solidFill>
              <a:uFill>
                <a:solidFill>
                  <a:srgbClr val="FFFFFF"/>
                </a:solidFill>
              </a:uFill>
              <a:latin typeface="Calibri"/>
            </a:endParaRPr>
          </a:p>
        </p:txBody>
      </p:sp>
      <p:sp>
        <p:nvSpPr>
          <p:cNvPr id="116"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2100" b="0" strike="noStrike" spc="-1">
                <a:solidFill>
                  <a:srgbClr val="000000"/>
                </a:solidFill>
                <a:uFill>
                  <a:solidFill>
                    <a:srgbClr val="FFFFFF"/>
                  </a:solidFill>
                </a:uFill>
                <a:latin typeface="Calibri"/>
              </a:rPr>
              <a:t>Cliquez pour éditer le format du plan de texte</a:t>
            </a:r>
          </a:p>
          <a:p>
            <a:pPr marL="864000" lvl="1" indent="-324000">
              <a:buClr>
                <a:srgbClr val="000000"/>
              </a:buClr>
              <a:buSzPct val="75000"/>
              <a:buFont typeface="Symbol" charset="2"/>
              <a:buChar char=""/>
            </a:pPr>
            <a:r>
              <a:rPr lang="fr-FR" sz="1500" b="0" strike="noStrike" spc="-1">
                <a:solidFill>
                  <a:srgbClr val="000000"/>
                </a:solidFill>
                <a:uFill>
                  <a:solidFill>
                    <a:srgbClr val="FFFFFF"/>
                  </a:solidFill>
                </a:uFill>
                <a:latin typeface="Calibri"/>
              </a:rPr>
              <a:t>Second niveau de plan</a:t>
            </a:r>
          </a:p>
          <a:p>
            <a:pPr marL="1296000" lvl="2" indent="-288000">
              <a:buClr>
                <a:srgbClr val="000000"/>
              </a:buClr>
              <a:buSzPct val="45000"/>
              <a:buFont typeface="Wingdings" charset="2"/>
              <a:buChar char=""/>
            </a:pPr>
            <a:r>
              <a:rPr lang="fr-FR" sz="1350" b="0" strike="noStrike" spc="-1">
                <a:solidFill>
                  <a:srgbClr val="000000"/>
                </a:solidFill>
                <a:uFill>
                  <a:solidFill>
                    <a:srgbClr val="FFFFFF"/>
                  </a:solidFill>
                </a:uFill>
                <a:latin typeface="Calibri"/>
              </a:rPr>
              <a:t>Troisième niveau de plan</a:t>
            </a:r>
          </a:p>
          <a:p>
            <a:pPr marL="1728000" lvl="3" indent="-216000">
              <a:buClr>
                <a:srgbClr val="000000"/>
              </a:buClr>
              <a:buSzPct val="75000"/>
              <a:buFont typeface="Symbol" charset="2"/>
              <a:buChar char=""/>
            </a:pPr>
            <a:r>
              <a:rPr lang="fr-FR" sz="1350" b="0" strike="noStrike" spc="-1">
                <a:solidFill>
                  <a:srgbClr val="000000"/>
                </a:solidFill>
                <a:uFill>
                  <a:solidFill>
                    <a:srgbClr val="FFFFFF"/>
                  </a:solidFill>
                </a:uFill>
                <a:latin typeface="Calibri"/>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827640" y="2637000"/>
            <a:ext cx="7557480" cy="125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Guide de formation au logiciel Altaïr</a:t>
            </a:r>
            <a:endParaRPr lang="fr-FR" sz="1800" b="0" strike="noStrike" spc="-1">
              <a:solidFill>
                <a:srgbClr val="000000"/>
              </a:solidFill>
              <a:uFill>
                <a:solidFill>
                  <a:srgbClr val="FFFFFF"/>
                </a:solidFill>
              </a:uFill>
              <a:latin typeface="Arial"/>
            </a:endParaRPr>
          </a:p>
          <a:p>
            <a:pPr algn="ctr">
              <a:lnSpc>
                <a:spcPct val="100000"/>
              </a:lnSpc>
            </a:pPr>
            <a:r>
              <a:rPr lang="fr-FR" sz="1600" b="0" strike="noStrike" spc="-1">
                <a:solidFill>
                  <a:srgbClr val="FFFFFF"/>
                </a:solidFill>
                <a:uFill>
                  <a:solidFill>
                    <a:srgbClr val="FFFFFF"/>
                  </a:solidFill>
                </a:uFill>
                <a:latin typeface="Times New Roman"/>
                <a:ea typeface="DejaVu Sans"/>
              </a:rPr>
              <a:t>Analyse des Lignes de Traitement, des Attributions Indemnitaires et Rémunérations diverses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EXTRACTION DES DONNEES DE LA PAYE</a:t>
            </a:r>
            <a:endParaRPr lang="fr-FR" sz="1800" b="0" strike="noStrike" spc="-1">
              <a:solidFill>
                <a:srgbClr val="000000"/>
              </a:solidFill>
              <a:uFill>
                <a:solidFill>
                  <a:srgbClr val="FFFFFF"/>
                </a:solidFill>
              </a:uFill>
              <a:latin typeface="Arial"/>
            </a:endParaRPr>
          </a:p>
        </p:txBody>
      </p:sp>
      <p:sp>
        <p:nvSpPr>
          <p:cNvPr id="157" name="CustomShape 2"/>
          <p:cNvSpPr/>
          <p:nvPr/>
        </p:nvSpPr>
        <p:spPr>
          <a:xfrm>
            <a:off x="359640" y="3895200"/>
            <a:ext cx="8422920" cy="17276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a:solidFill>
                <a:srgbClr val="000000"/>
              </a:solidFill>
              <a:uFill>
                <a:solidFill>
                  <a:srgbClr val="FFFFFF"/>
                </a:solidFill>
              </a:uFill>
              <a:latin typeface="Arial"/>
            </a:endParaRPr>
          </a:p>
          <a:p>
            <a:pPr algn="r">
              <a:lnSpc>
                <a:spcPct val="100000"/>
              </a:lnSpc>
            </a:pPr>
            <a:endParaRPr lang="fr-FR" sz="1800" b="0" strike="noStrike" spc="-1">
              <a:solidFill>
                <a:srgbClr val="000000"/>
              </a:solidFill>
              <a:uFill>
                <a:solidFill>
                  <a:srgbClr val="FFFFFF"/>
                </a:solidFill>
              </a:uFill>
              <a:latin typeface="Arial"/>
            </a:endParaRPr>
          </a:p>
          <a:p>
            <a:pPr algn="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Réalisé par Vitalia Le Boudec </a:t>
            </a:r>
            <a:endParaRPr lang="fr-FR" sz="18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et Fabrice Nicol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13" name="CustomShape 2"/>
          <p:cNvSpPr/>
          <p:nvPr/>
        </p:nvSpPr>
        <p:spPr>
          <a:xfrm>
            <a:off x="0" y="20880"/>
            <a:ext cx="914220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pic>
        <p:nvPicPr>
          <p:cNvPr id="214" name="Picture 2"/>
          <p:cNvPicPr/>
          <p:nvPr/>
        </p:nvPicPr>
        <p:blipFill>
          <a:blip r:embed="rId2"/>
          <a:srcRect t="3709" r="2987" b="41167"/>
          <a:stretch/>
        </p:blipFill>
        <p:spPr>
          <a:xfrm>
            <a:off x="0" y="690840"/>
            <a:ext cx="9105480" cy="3783240"/>
          </a:xfrm>
          <a:prstGeom prst="rect">
            <a:avLst/>
          </a:prstGeom>
          <a:ln>
            <a:noFill/>
          </a:ln>
        </p:spPr>
      </p:pic>
      <p:sp>
        <p:nvSpPr>
          <p:cNvPr id="215" name="CustomShape 3"/>
          <p:cNvSpPr/>
          <p:nvPr/>
        </p:nvSpPr>
        <p:spPr>
          <a:xfrm>
            <a:off x="46800" y="4586760"/>
            <a:ext cx="9105480"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rPr>
              <a:t>Le menu « fichier » permet de gérer l’exécution du rapport Altaïr :</a:t>
            </a:r>
            <a:endParaRPr lang="fr-FR"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Créer un nouveau projet et ouvrir le projet du rapport </a:t>
            </a:r>
            <a:endParaRPr lang="fr-FR"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Enregistrer et exporter le projet du rapport</a:t>
            </a:r>
            <a:endParaRPr lang="fr-FR"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Archiver et désarchiver le rapport</a:t>
            </a:r>
            <a:endParaRPr lang="fr-FR" sz="1800" b="0" strike="noStrike" spc="-1">
              <a:solidFill>
                <a:srgbClr val="000000"/>
              </a:solidFill>
              <a:uFill>
                <a:solidFill>
                  <a:srgbClr val="FFFFFF"/>
                </a:solidFill>
              </a:uFill>
              <a:latin typeface="Arial"/>
            </a:endParaRPr>
          </a:p>
          <a:p>
            <a:pPr marL="743040" lvl="1"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Fermer le projet du rapport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17" name="TextShape 5"/>
          <p:cNvSpPr txBox="1"/>
          <p:nvPr/>
        </p:nvSpPr>
        <p:spPr>
          <a:xfrm>
            <a:off x="6458040" y="6356520"/>
            <a:ext cx="2057040" cy="364680"/>
          </a:xfrm>
          <a:prstGeom prst="rect">
            <a:avLst/>
          </a:prstGeom>
          <a:noFill/>
          <a:ln>
            <a:noFill/>
          </a:ln>
        </p:spPr>
        <p:txBody>
          <a:bodyPr anchor="ctr"/>
          <a:lstStyle/>
          <a:p>
            <a:pPr algn="r">
              <a:lnSpc>
                <a:spcPct val="100000"/>
              </a:lnSpc>
            </a:pPr>
            <a:fld id="{0CEBA95E-8C93-44B7-9202-249507884303}" type="slidenum">
              <a:rPr lang="fr-FR" sz="900" b="0" strike="noStrike" spc="-1">
                <a:solidFill>
                  <a:srgbClr val="8B8B8B"/>
                </a:solidFill>
                <a:uFill>
                  <a:solidFill>
                    <a:srgbClr val="FFFFFF"/>
                  </a:solidFill>
                </a:uFill>
                <a:latin typeface="Calibri"/>
              </a:rPr>
              <a:t>10</a:t>
            </a:fld>
            <a:endParaRPr lang="fr-FR" sz="1400" b="0" strike="noStrike" spc="-1">
              <a:solidFill>
                <a:srgbClr val="000000"/>
              </a:solidFill>
              <a:uFill>
                <a:solidFill>
                  <a:srgbClr val="FFFFFF"/>
                </a:solidFill>
              </a:uFill>
              <a:latin typeface="Times New Roman"/>
            </a:endParaRPr>
          </a:p>
        </p:txBody>
      </p:sp>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19" name="CustomShape 2"/>
          <p:cNvSpPr/>
          <p:nvPr/>
        </p:nvSpPr>
        <p:spPr>
          <a:xfrm>
            <a:off x="179640" y="279360"/>
            <a:ext cx="845496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sp>
        <p:nvSpPr>
          <p:cNvPr id="220" name="CustomShape 3"/>
          <p:cNvSpPr/>
          <p:nvPr/>
        </p:nvSpPr>
        <p:spPr>
          <a:xfrm>
            <a:off x="179640" y="5398560"/>
            <a:ext cx="910548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Par défaut, la barre d’outils du menu « fichier » s’affiche avec 16 icônes.</a:t>
            </a:r>
            <a:endParaRPr lang="fr-FR" sz="1800" b="0" strike="noStrike" spc="-1">
              <a:solidFill>
                <a:srgbClr val="000000"/>
              </a:solidFill>
              <a:uFill>
                <a:solidFill>
                  <a:srgbClr val="FFFFFF"/>
                </a:solidFill>
              </a:uFill>
              <a:latin typeface="Arial"/>
            </a:endParaRPr>
          </a:p>
        </p:txBody>
      </p:sp>
      <p:sp>
        <p:nvSpPr>
          <p:cNvPr id="221" name="CustomShape 4"/>
          <p:cNvSpPr/>
          <p:nvPr/>
        </p:nvSpPr>
        <p:spPr>
          <a:xfrm>
            <a:off x="173160" y="2547000"/>
            <a:ext cx="262800" cy="35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a:t>
            </a:r>
            <a:endParaRPr lang="fr-FR" sz="1800" b="0" strike="noStrike" spc="-1">
              <a:solidFill>
                <a:srgbClr val="000000"/>
              </a:solidFill>
              <a:uFill>
                <a:solidFill>
                  <a:srgbClr val="FFFFFF"/>
                </a:solidFill>
              </a:uFill>
              <a:latin typeface="Arial"/>
            </a:endParaRPr>
          </a:p>
        </p:txBody>
      </p:sp>
      <p:sp>
        <p:nvSpPr>
          <p:cNvPr id="222" name="CustomShape 5"/>
          <p:cNvSpPr/>
          <p:nvPr/>
        </p:nvSpPr>
        <p:spPr>
          <a:xfrm>
            <a:off x="740160" y="2535120"/>
            <a:ext cx="26460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a:t>
            </a:r>
            <a:endParaRPr lang="fr-FR" sz="1800" b="0" strike="noStrike" spc="-1">
              <a:solidFill>
                <a:srgbClr val="000000"/>
              </a:solidFill>
              <a:uFill>
                <a:solidFill>
                  <a:srgbClr val="FFFFFF"/>
                </a:solidFill>
              </a:uFill>
              <a:latin typeface="Arial"/>
            </a:endParaRPr>
          </a:p>
        </p:txBody>
      </p:sp>
      <p:sp>
        <p:nvSpPr>
          <p:cNvPr id="223" name="CustomShape 6"/>
          <p:cNvSpPr/>
          <p:nvPr/>
        </p:nvSpPr>
        <p:spPr>
          <a:xfrm>
            <a:off x="1245600" y="2532600"/>
            <a:ext cx="279000" cy="43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3</a:t>
            </a:r>
            <a:endParaRPr lang="fr-FR" sz="1800" b="0" strike="noStrike" spc="-1">
              <a:solidFill>
                <a:srgbClr val="000000"/>
              </a:solidFill>
              <a:uFill>
                <a:solidFill>
                  <a:srgbClr val="FFFFFF"/>
                </a:solidFill>
              </a:uFill>
              <a:latin typeface="Arial"/>
            </a:endParaRPr>
          </a:p>
        </p:txBody>
      </p:sp>
      <p:sp>
        <p:nvSpPr>
          <p:cNvPr id="224" name="CustomShape 7"/>
          <p:cNvSpPr/>
          <p:nvPr/>
        </p:nvSpPr>
        <p:spPr>
          <a:xfrm>
            <a:off x="1683360" y="2506320"/>
            <a:ext cx="324000" cy="342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4</a:t>
            </a:r>
            <a:endParaRPr lang="fr-FR" sz="1800" b="0" strike="noStrike" spc="-1">
              <a:solidFill>
                <a:srgbClr val="000000"/>
              </a:solidFill>
              <a:uFill>
                <a:solidFill>
                  <a:srgbClr val="FFFFFF"/>
                </a:solidFill>
              </a:uFill>
              <a:latin typeface="Arial"/>
            </a:endParaRPr>
          </a:p>
        </p:txBody>
      </p:sp>
      <p:sp>
        <p:nvSpPr>
          <p:cNvPr id="225" name="CustomShape 8"/>
          <p:cNvSpPr/>
          <p:nvPr/>
        </p:nvSpPr>
        <p:spPr>
          <a:xfrm>
            <a:off x="2190240" y="2506320"/>
            <a:ext cx="302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5</a:t>
            </a:r>
            <a:endParaRPr lang="fr-FR" sz="1800" b="0" strike="noStrike" spc="-1">
              <a:solidFill>
                <a:srgbClr val="000000"/>
              </a:solidFill>
              <a:uFill>
                <a:solidFill>
                  <a:srgbClr val="FFFFFF"/>
                </a:solidFill>
              </a:uFill>
              <a:latin typeface="Arial"/>
            </a:endParaRPr>
          </a:p>
        </p:txBody>
      </p:sp>
      <p:sp>
        <p:nvSpPr>
          <p:cNvPr id="226" name="CustomShape 9"/>
          <p:cNvSpPr/>
          <p:nvPr/>
        </p:nvSpPr>
        <p:spPr>
          <a:xfrm>
            <a:off x="2729160" y="2506320"/>
            <a:ext cx="202320" cy="356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6</a:t>
            </a:r>
            <a:endParaRPr lang="fr-FR" sz="1800" b="0" strike="noStrike" spc="-1">
              <a:solidFill>
                <a:srgbClr val="000000"/>
              </a:solidFill>
              <a:uFill>
                <a:solidFill>
                  <a:srgbClr val="FFFFFF"/>
                </a:solidFill>
              </a:uFill>
              <a:latin typeface="Arial"/>
            </a:endParaRPr>
          </a:p>
        </p:txBody>
      </p:sp>
      <p:sp>
        <p:nvSpPr>
          <p:cNvPr id="227" name="CustomShape 10"/>
          <p:cNvSpPr/>
          <p:nvPr/>
        </p:nvSpPr>
        <p:spPr>
          <a:xfrm flipH="1">
            <a:off x="3134160" y="2499840"/>
            <a:ext cx="404280" cy="457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7</a:t>
            </a:r>
            <a:endParaRPr lang="fr-FR" sz="1800" b="0" strike="noStrike" spc="-1">
              <a:solidFill>
                <a:srgbClr val="000000"/>
              </a:solidFill>
              <a:uFill>
                <a:solidFill>
                  <a:srgbClr val="FFFFFF"/>
                </a:solidFill>
              </a:uFill>
              <a:latin typeface="Arial"/>
            </a:endParaRPr>
          </a:p>
        </p:txBody>
      </p:sp>
      <p:sp>
        <p:nvSpPr>
          <p:cNvPr id="228" name="CustomShape 11"/>
          <p:cNvSpPr/>
          <p:nvPr/>
        </p:nvSpPr>
        <p:spPr>
          <a:xfrm flipH="1">
            <a:off x="3766680" y="2508840"/>
            <a:ext cx="300960" cy="402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8</a:t>
            </a:r>
            <a:endParaRPr lang="fr-FR" sz="1800" b="0" strike="noStrike" spc="-1">
              <a:solidFill>
                <a:srgbClr val="000000"/>
              </a:solidFill>
              <a:uFill>
                <a:solidFill>
                  <a:srgbClr val="FFFFFF"/>
                </a:solidFill>
              </a:uFill>
              <a:latin typeface="Arial"/>
            </a:endParaRPr>
          </a:p>
        </p:txBody>
      </p:sp>
      <p:sp>
        <p:nvSpPr>
          <p:cNvPr id="229" name="CustomShape 12"/>
          <p:cNvSpPr/>
          <p:nvPr/>
        </p:nvSpPr>
        <p:spPr>
          <a:xfrm>
            <a:off x="4266360" y="2506320"/>
            <a:ext cx="30600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9</a:t>
            </a:r>
            <a:endParaRPr lang="fr-FR" sz="1800" b="0" strike="noStrike" spc="-1">
              <a:solidFill>
                <a:srgbClr val="000000"/>
              </a:solidFill>
              <a:uFill>
                <a:solidFill>
                  <a:srgbClr val="FFFFFF"/>
                </a:solidFill>
              </a:uFill>
              <a:latin typeface="Arial"/>
            </a:endParaRPr>
          </a:p>
        </p:txBody>
      </p:sp>
      <p:sp>
        <p:nvSpPr>
          <p:cNvPr id="230" name="CustomShape 13"/>
          <p:cNvSpPr/>
          <p:nvPr/>
        </p:nvSpPr>
        <p:spPr>
          <a:xfrm>
            <a:off x="4656960" y="2511720"/>
            <a:ext cx="432720" cy="433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10</a:t>
            </a:r>
            <a:endParaRPr lang="fr-FR" sz="1800" b="0" strike="noStrike" spc="-1">
              <a:solidFill>
                <a:srgbClr val="000000"/>
              </a:solidFill>
              <a:uFill>
                <a:solidFill>
                  <a:srgbClr val="FFFFFF"/>
                </a:solidFill>
              </a:uFill>
              <a:latin typeface="Arial"/>
            </a:endParaRPr>
          </a:p>
        </p:txBody>
      </p:sp>
      <p:sp>
        <p:nvSpPr>
          <p:cNvPr id="231" name="CustomShape 14"/>
          <p:cNvSpPr/>
          <p:nvPr/>
        </p:nvSpPr>
        <p:spPr>
          <a:xfrm>
            <a:off x="7110360" y="2514600"/>
            <a:ext cx="554400" cy="567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15</a:t>
            </a:r>
            <a:endParaRPr lang="fr-FR" sz="1800" b="0" strike="noStrike" spc="-1">
              <a:solidFill>
                <a:srgbClr val="000000"/>
              </a:solidFill>
              <a:uFill>
                <a:solidFill>
                  <a:srgbClr val="FFFFFF"/>
                </a:solidFill>
              </a:uFill>
              <a:latin typeface="Arial"/>
            </a:endParaRPr>
          </a:p>
        </p:txBody>
      </p:sp>
      <p:sp>
        <p:nvSpPr>
          <p:cNvPr id="232" name="CustomShape 15"/>
          <p:cNvSpPr/>
          <p:nvPr/>
        </p:nvSpPr>
        <p:spPr>
          <a:xfrm>
            <a:off x="5664600" y="2514960"/>
            <a:ext cx="432720" cy="341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12</a:t>
            </a:r>
            <a:endParaRPr lang="fr-FR" sz="1800" b="0" strike="noStrike" spc="-1">
              <a:solidFill>
                <a:srgbClr val="000000"/>
              </a:solidFill>
              <a:uFill>
                <a:solidFill>
                  <a:srgbClr val="FFFFFF"/>
                </a:solidFill>
              </a:uFill>
              <a:latin typeface="Arial"/>
            </a:endParaRPr>
          </a:p>
        </p:txBody>
      </p:sp>
      <p:sp>
        <p:nvSpPr>
          <p:cNvPr id="233" name="CustomShape 16"/>
          <p:cNvSpPr/>
          <p:nvPr/>
        </p:nvSpPr>
        <p:spPr>
          <a:xfrm>
            <a:off x="6115320" y="2511720"/>
            <a:ext cx="452880" cy="396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13</a:t>
            </a:r>
            <a:endParaRPr lang="fr-FR" sz="1800" b="0" strike="noStrike" spc="-1">
              <a:solidFill>
                <a:srgbClr val="000000"/>
              </a:solidFill>
              <a:uFill>
                <a:solidFill>
                  <a:srgbClr val="FFFFFF"/>
                </a:solidFill>
              </a:uFill>
              <a:latin typeface="Arial"/>
            </a:endParaRPr>
          </a:p>
        </p:txBody>
      </p:sp>
      <p:sp>
        <p:nvSpPr>
          <p:cNvPr id="234" name="CustomShape 17"/>
          <p:cNvSpPr/>
          <p:nvPr/>
        </p:nvSpPr>
        <p:spPr>
          <a:xfrm flipH="1">
            <a:off x="6543720" y="2521440"/>
            <a:ext cx="540720" cy="48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14</a:t>
            </a:r>
            <a:endParaRPr lang="fr-FR" sz="1800" b="0" strike="noStrike" spc="-1">
              <a:solidFill>
                <a:srgbClr val="000000"/>
              </a:solidFill>
              <a:uFill>
                <a:solidFill>
                  <a:srgbClr val="FFFFFF"/>
                </a:solidFill>
              </a:uFill>
              <a:latin typeface="Arial"/>
            </a:endParaRPr>
          </a:p>
        </p:txBody>
      </p:sp>
      <p:sp>
        <p:nvSpPr>
          <p:cNvPr id="235" name="CustomShape 18"/>
          <p:cNvSpPr/>
          <p:nvPr/>
        </p:nvSpPr>
        <p:spPr>
          <a:xfrm>
            <a:off x="5223960" y="2506320"/>
            <a:ext cx="414360" cy="497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11</a:t>
            </a:r>
            <a:endParaRPr lang="fr-FR" sz="1800" b="0" strike="noStrike" spc="-1">
              <a:solidFill>
                <a:srgbClr val="000000"/>
              </a:solidFill>
              <a:uFill>
                <a:solidFill>
                  <a:srgbClr val="FFFFFF"/>
                </a:solidFill>
              </a:uFill>
              <a:latin typeface="Arial"/>
            </a:endParaRPr>
          </a:p>
        </p:txBody>
      </p:sp>
      <p:sp>
        <p:nvSpPr>
          <p:cNvPr id="236" name="CustomShape 19"/>
          <p:cNvSpPr/>
          <p:nvPr/>
        </p:nvSpPr>
        <p:spPr>
          <a:xfrm>
            <a:off x="7601760" y="2517480"/>
            <a:ext cx="385200" cy="518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16</a:t>
            </a:r>
            <a:endParaRPr lang="fr-FR" sz="1800" b="0" strike="noStrike" spc="-1">
              <a:solidFill>
                <a:srgbClr val="000000"/>
              </a:solidFill>
              <a:uFill>
                <a:solidFill>
                  <a:srgbClr val="FFFFFF"/>
                </a:solidFill>
              </a:uFill>
              <a:latin typeface="Arial"/>
            </a:endParaRPr>
          </a:p>
        </p:txBody>
      </p:sp>
      <p:pic>
        <p:nvPicPr>
          <p:cNvPr id="237" name="Image 1"/>
          <p:cNvPicPr/>
          <p:nvPr/>
        </p:nvPicPr>
        <p:blipFill>
          <a:blip r:embed="rId2"/>
          <a:stretch/>
        </p:blipFill>
        <p:spPr>
          <a:xfrm>
            <a:off x="177480" y="750600"/>
            <a:ext cx="8525880" cy="1154880"/>
          </a:xfrm>
          <a:prstGeom prst="rect">
            <a:avLst/>
          </a:prstGeom>
          <a:ln>
            <a:noFill/>
          </a:ln>
        </p:spPr>
      </p:pic>
      <p:sp>
        <p:nvSpPr>
          <p:cNvPr id="238" name="CustomShape 20"/>
          <p:cNvSpPr/>
          <p:nvPr/>
        </p:nvSpPr>
        <p:spPr>
          <a:xfrm>
            <a:off x="1392840" y="1501560"/>
            <a:ext cx="360" cy="104868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0" name="TextShape 22"/>
          <p:cNvSpPr txBox="1"/>
          <p:nvPr/>
        </p:nvSpPr>
        <p:spPr>
          <a:xfrm>
            <a:off x="6458040" y="6356520"/>
            <a:ext cx="2057040" cy="364680"/>
          </a:xfrm>
          <a:prstGeom prst="rect">
            <a:avLst/>
          </a:prstGeom>
          <a:noFill/>
          <a:ln>
            <a:noFill/>
          </a:ln>
        </p:spPr>
        <p:txBody>
          <a:bodyPr anchor="ctr"/>
          <a:lstStyle/>
          <a:p>
            <a:pPr algn="r">
              <a:lnSpc>
                <a:spcPct val="100000"/>
              </a:lnSpc>
            </a:pPr>
            <a:fld id="{629465C1-9ACD-4F2B-80CA-515EAFB692EB}" type="slidenum">
              <a:rPr lang="fr-FR" sz="900" b="0" strike="noStrike" spc="-1">
                <a:solidFill>
                  <a:srgbClr val="8B8B8B"/>
                </a:solidFill>
                <a:uFill>
                  <a:solidFill>
                    <a:srgbClr val="FFFFFF"/>
                  </a:solidFill>
                </a:uFill>
                <a:latin typeface="Calibri"/>
              </a:rPr>
              <a:t>11</a:t>
            </a:fld>
            <a:endParaRPr lang="fr-FR" sz="1400" b="0" strike="noStrike" spc="-1">
              <a:solidFill>
                <a:srgbClr val="000000"/>
              </a:solidFill>
              <a:uFill>
                <a:solidFill>
                  <a:srgbClr val="FFFFFF"/>
                </a:solidFill>
              </a:uFill>
              <a:latin typeface="Times New Roman"/>
            </a:endParaRPr>
          </a:p>
        </p:txBody>
      </p:sp>
      <p:sp>
        <p:nvSpPr>
          <p:cNvPr id="241" name="CustomShape 23"/>
          <p:cNvSpPr/>
          <p:nvPr/>
        </p:nvSpPr>
        <p:spPr>
          <a:xfrm>
            <a:off x="939240" y="159948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2" name="CustomShape 24"/>
          <p:cNvSpPr/>
          <p:nvPr/>
        </p:nvSpPr>
        <p:spPr>
          <a:xfrm>
            <a:off x="1837080" y="15663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3" name="CustomShape 25"/>
          <p:cNvSpPr/>
          <p:nvPr/>
        </p:nvSpPr>
        <p:spPr>
          <a:xfrm>
            <a:off x="2349720" y="159048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4" name="CustomShape 26"/>
          <p:cNvSpPr/>
          <p:nvPr/>
        </p:nvSpPr>
        <p:spPr>
          <a:xfrm>
            <a:off x="331200" y="161604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5" name="CustomShape 27"/>
          <p:cNvSpPr/>
          <p:nvPr/>
        </p:nvSpPr>
        <p:spPr>
          <a:xfrm>
            <a:off x="2810880" y="160992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6" name="CustomShape 28"/>
          <p:cNvSpPr/>
          <p:nvPr/>
        </p:nvSpPr>
        <p:spPr>
          <a:xfrm>
            <a:off x="3272400" y="15969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7" name="CustomShape 29"/>
          <p:cNvSpPr/>
          <p:nvPr/>
        </p:nvSpPr>
        <p:spPr>
          <a:xfrm>
            <a:off x="3917160" y="160992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8" name="CustomShape 30"/>
          <p:cNvSpPr/>
          <p:nvPr/>
        </p:nvSpPr>
        <p:spPr>
          <a:xfrm>
            <a:off x="4400280" y="15879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9" name="CustomShape 31"/>
          <p:cNvSpPr/>
          <p:nvPr/>
        </p:nvSpPr>
        <p:spPr>
          <a:xfrm>
            <a:off x="1037160" y="3129120"/>
            <a:ext cx="3481200" cy="2119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CC"/>
                </a:solidFill>
                <a:uFill>
                  <a:solidFill>
                    <a:srgbClr val="FFFFFF"/>
                  </a:solidFill>
                </a:uFill>
                <a:latin typeface="Calibri"/>
              </a:rPr>
              <a:t>1-Nouveau projet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2-Enregistrer le projet comme</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3-Exporter le rapport vers</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4-Archiver le rapport vers</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5-Désarchiver le rapport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6-Fermer le projet du rapport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7-Quitter</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rPr>
              <a:t>8-Plein écran/Réduire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50" name="CustomShape 32"/>
          <p:cNvSpPr/>
          <p:nvPr/>
        </p:nvSpPr>
        <p:spPr>
          <a:xfrm>
            <a:off x="4857840" y="15969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1" name="CustomShape 33"/>
          <p:cNvSpPr/>
          <p:nvPr/>
        </p:nvSpPr>
        <p:spPr>
          <a:xfrm>
            <a:off x="5424120" y="15969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2" name="CustomShape 34"/>
          <p:cNvSpPr/>
          <p:nvPr/>
        </p:nvSpPr>
        <p:spPr>
          <a:xfrm>
            <a:off x="5880960" y="159192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3" name="CustomShape 35"/>
          <p:cNvSpPr/>
          <p:nvPr/>
        </p:nvSpPr>
        <p:spPr>
          <a:xfrm>
            <a:off x="6337800" y="158436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4" name="CustomShape 36"/>
          <p:cNvSpPr/>
          <p:nvPr/>
        </p:nvSpPr>
        <p:spPr>
          <a:xfrm>
            <a:off x="6774480" y="159192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5" name="CustomShape 37"/>
          <p:cNvSpPr/>
          <p:nvPr/>
        </p:nvSpPr>
        <p:spPr>
          <a:xfrm>
            <a:off x="7361280" y="161028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6" name="CustomShape 38"/>
          <p:cNvSpPr/>
          <p:nvPr/>
        </p:nvSpPr>
        <p:spPr>
          <a:xfrm>
            <a:off x="7835760" y="1609920"/>
            <a:ext cx="360" cy="97164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7" name="CustomShape 39"/>
          <p:cNvSpPr/>
          <p:nvPr/>
        </p:nvSpPr>
        <p:spPr>
          <a:xfrm>
            <a:off x="4857840" y="3112920"/>
            <a:ext cx="4783320" cy="20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CC"/>
                </a:solidFill>
                <a:uFill>
                  <a:solidFill>
                    <a:srgbClr val="FFFFFF"/>
                  </a:solidFill>
                </a:uFill>
                <a:latin typeface="Calibri"/>
              </a:rPr>
              <a:t>9-Ouvrir/Fermer les messages</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rPr>
              <a:t>10-Ouvrir/Fermer le gestionnaire de fichiers</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rPr>
              <a:t>11-Lancer l’analyse des données</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rPr>
              <a:t>12-Créer la base de données .csv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rPr>
              <a:t>13-Nettoyer la base de données.csv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rPr>
              <a:t>14-Ouvrir le répertoire des bases .csv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rPr>
              <a:t>15-Options</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rPr>
              <a:t>16-Configurer l’interface</a:t>
            </a:r>
            <a:endParaRPr lang="fr-FR" sz="1800" b="0" strike="noStrike" spc="-1">
              <a:solidFill>
                <a:srgbClr val="000000"/>
              </a:solidFill>
              <a:uFill>
                <a:solidFill>
                  <a:srgbClr val="FFFFFF"/>
                </a:solidFill>
              </a:uFill>
              <a:latin typeface="Arial"/>
            </a:endParaRPr>
          </a:p>
        </p:txBody>
      </p:sp>
      <p:sp>
        <p:nvSpPr>
          <p:cNvPr id="42"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259"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60" name="CustomShape 3"/>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a:t>
            </a:r>
            <a:endParaRPr lang="fr-FR" sz="1800" b="0" strike="noStrike" spc="-1">
              <a:solidFill>
                <a:srgbClr val="000000"/>
              </a:solidFill>
              <a:uFill>
                <a:solidFill>
                  <a:srgbClr val="FFFFFF"/>
                </a:solidFill>
              </a:uFill>
              <a:latin typeface="Arial"/>
            </a:endParaRPr>
          </a:p>
        </p:txBody>
      </p:sp>
      <p:sp>
        <p:nvSpPr>
          <p:cNvPr id="261" name="CustomShape 4"/>
          <p:cNvSpPr/>
          <p:nvPr/>
        </p:nvSpPr>
        <p:spPr>
          <a:xfrm>
            <a:off x="214560" y="3475800"/>
            <a:ext cx="8554320" cy="250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rPr>
              <a:t>Le menu « Editer » permet de modifier l’apparence de l’interface Altaïr avec plus ou moins de détails explicites, et aussi pour éditer des bulletins individuels de paye. Sept fonctionnalités sont proposées :</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Ouvrir l’application en plein écran ou en réduction</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Ouvrir et fermer les messages </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Ouvrir et fermer le gestionnaire de fichiers</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Ouvrir et fermer le gestionnaire du projet de rapport (ou « tableau de bord »)</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Effacer le log</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Editer le projet du rapport courant </a:t>
            </a: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Extraire des bulletins de paye</a:t>
            </a:r>
            <a:endParaRPr lang="fr-FR" sz="1800" b="0" strike="noStrike" spc="-1">
              <a:solidFill>
                <a:srgbClr val="000000"/>
              </a:solidFill>
              <a:uFill>
                <a:solidFill>
                  <a:srgbClr val="FFFFFF"/>
                </a:solidFill>
              </a:uFill>
              <a:latin typeface="Arial"/>
            </a:endParaRPr>
          </a:p>
        </p:txBody>
      </p:sp>
      <p:sp>
        <p:nvSpPr>
          <p:cNvPr id="263" name="TextShape 6"/>
          <p:cNvSpPr txBox="1"/>
          <p:nvPr/>
        </p:nvSpPr>
        <p:spPr>
          <a:xfrm>
            <a:off x="6458040" y="6356520"/>
            <a:ext cx="2057040" cy="364680"/>
          </a:xfrm>
          <a:prstGeom prst="rect">
            <a:avLst/>
          </a:prstGeom>
          <a:noFill/>
          <a:ln>
            <a:noFill/>
          </a:ln>
        </p:spPr>
        <p:txBody>
          <a:bodyPr anchor="ctr"/>
          <a:lstStyle/>
          <a:p>
            <a:pPr algn="r">
              <a:lnSpc>
                <a:spcPct val="100000"/>
              </a:lnSpc>
            </a:pPr>
            <a:fld id="{5C917A28-A610-49E4-B49F-2E06E01E2E87}" type="slidenum">
              <a:rPr lang="fr-FR" sz="900" b="0" strike="noStrike" spc="-1">
                <a:solidFill>
                  <a:srgbClr val="8B8B8B"/>
                </a:solidFill>
                <a:uFill>
                  <a:solidFill>
                    <a:srgbClr val="FFFFFF"/>
                  </a:solidFill>
                </a:uFill>
                <a:latin typeface="Calibri"/>
              </a:rPr>
              <a:t>12</a:t>
            </a:fld>
            <a:endParaRPr lang="fr-FR" sz="1400" b="0" strike="noStrike" spc="-1">
              <a:solidFill>
                <a:srgbClr val="000000"/>
              </a:solidFill>
              <a:uFill>
                <a:solidFill>
                  <a:srgbClr val="FFFFFF"/>
                </a:solidFill>
              </a:uFill>
              <a:latin typeface="Times New Roman"/>
            </a:endParaRPr>
          </a:p>
        </p:txBody>
      </p:sp>
      <p:pic>
        <p:nvPicPr>
          <p:cNvPr id="264" name="Image 4"/>
          <p:cNvPicPr/>
          <p:nvPr/>
        </p:nvPicPr>
        <p:blipFill>
          <a:blip r:embed="rId2"/>
          <a:srcRect r="38678" b="79508"/>
          <a:stretch/>
        </p:blipFill>
        <p:spPr>
          <a:xfrm>
            <a:off x="299160" y="1328040"/>
            <a:ext cx="8721720" cy="1821240"/>
          </a:xfrm>
          <a:prstGeom prst="rect">
            <a:avLst/>
          </a:prstGeom>
          <a:ln>
            <a:noFill/>
          </a:ln>
        </p:spPr>
      </p:pic>
      <p:sp>
        <p:nvSpPr>
          <p:cNvPr id="9"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66" name="CustomShape 2"/>
          <p:cNvSpPr/>
          <p:nvPr/>
        </p:nvSpPr>
        <p:spPr>
          <a:xfrm>
            <a:off x="8640" y="113040"/>
            <a:ext cx="913500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LANCER</a:t>
            </a:r>
            <a:endParaRPr lang="fr-FR" sz="1800" b="0" strike="noStrike" spc="-1">
              <a:solidFill>
                <a:srgbClr val="000000"/>
              </a:solidFill>
              <a:uFill>
                <a:solidFill>
                  <a:srgbClr val="FFFFFF"/>
                </a:solidFill>
              </a:uFill>
              <a:latin typeface="Arial"/>
            </a:endParaRPr>
          </a:p>
        </p:txBody>
      </p:sp>
      <p:sp>
        <p:nvSpPr>
          <p:cNvPr id="267" name="CustomShape 3"/>
          <p:cNvSpPr/>
          <p:nvPr/>
        </p:nvSpPr>
        <p:spPr>
          <a:xfrm>
            <a:off x="214200" y="3548520"/>
            <a:ext cx="9027720"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rPr>
              <a:t>Le menu « Lancer » permet de : </a:t>
            </a:r>
            <a:endParaRPr lang="fr-FR" sz="1800" b="0" strike="noStrike" spc="-1">
              <a:solidFill>
                <a:srgbClr val="000000"/>
              </a:solidFill>
              <a:uFill>
                <a:solidFill>
                  <a:srgbClr val="FFFFFF"/>
                </a:solidFill>
              </a:uFill>
              <a:latin typeface="Arial"/>
            </a:endParaRPr>
          </a:p>
          <a:p>
            <a:pPr marL="914400" lvl="2"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Lancer l’analyse des données dématérialisées de la paye </a:t>
            </a:r>
            <a:endParaRPr lang="fr-FR" sz="1800" b="0" strike="noStrike" spc="-1">
              <a:solidFill>
                <a:srgbClr val="000000"/>
              </a:solidFill>
              <a:uFill>
                <a:solidFill>
                  <a:srgbClr val="FFFFFF"/>
                </a:solidFill>
              </a:uFill>
              <a:latin typeface="Arial"/>
            </a:endParaRPr>
          </a:p>
          <a:p>
            <a:pPr marL="914400" lvl="2"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Créer la base de données au format csv (ou extraire les bulletins voir diapo précédente)</a:t>
            </a:r>
            <a:endParaRPr lang="fr-FR" sz="1800" b="0" strike="noStrike" spc="-1">
              <a:solidFill>
                <a:srgbClr val="000000"/>
              </a:solidFill>
              <a:uFill>
                <a:solidFill>
                  <a:srgbClr val="FFFFFF"/>
                </a:solidFill>
              </a:uFill>
              <a:latin typeface="Arial"/>
            </a:endParaRPr>
          </a:p>
          <a:p>
            <a:pPr marL="914400" lvl="2"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Anonymiser la base de données </a:t>
            </a:r>
            <a:endParaRPr lang="fr-FR" sz="1800" b="0" strike="noStrike" spc="-1">
              <a:solidFill>
                <a:srgbClr val="000000"/>
              </a:solidFill>
              <a:uFill>
                <a:solidFill>
                  <a:srgbClr val="FFFFFF"/>
                </a:solidFill>
              </a:uFill>
              <a:latin typeface="Arial"/>
            </a:endParaRPr>
          </a:p>
          <a:p>
            <a:pPr marL="914400" lvl="2" indent="-284040">
              <a:lnSpc>
                <a:spcPct val="100000"/>
              </a:lnSpc>
              <a:buClr>
                <a:srgbClr val="000000"/>
              </a:buClr>
              <a:buFont typeface="StarSymbol"/>
              <a:buChar char="-"/>
            </a:pPr>
            <a:r>
              <a:rPr lang="fr-FR" sz="1800" b="0" strike="noStrike" spc="-1">
                <a:solidFill>
                  <a:srgbClr val="000000"/>
                </a:solidFill>
                <a:uFill>
                  <a:solidFill>
                    <a:srgbClr val="FFFFFF"/>
                  </a:solidFill>
                </a:uFill>
                <a:latin typeface="Calibri"/>
              </a:rPr>
              <a:t>Ouvrir le répertoire des bases de données csv </a:t>
            </a:r>
            <a:endParaRPr lang="fr-FR" sz="1800" b="0" strike="noStrike" spc="-1">
              <a:solidFill>
                <a:srgbClr val="000000"/>
              </a:solidFill>
              <a:uFill>
                <a:solidFill>
                  <a:srgbClr val="FFFFFF"/>
                </a:solidFill>
              </a:uFill>
              <a:latin typeface="Arial"/>
            </a:endParaRPr>
          </a:p>
        </p:txBody>
      </p:sp>
      <p:sp>
        <p:nvSpPr>
          <p:cNvPr id="269" name="TextShape 5"/>
          <p:cNvSpPr txBox="1"/>
          <p:nvPr/>
        </p:nvSpPr>
        <p:spPr>
          <a:xfrm>
            <a:off x="6458040" y="6356520"/>
            <a:ext cx="2057040" cy="364680"/>
          </a:xfrm>
          <a:prstGeom prst="rect">
            <a:avLst/>
          </a:prstGeom>
          <a:noFill/>
          <a:ln>
            <a:noFill/>
          </a:ln>
        </p:spPr>
        <p:txBody>
          <a:bodyPr anchor="ctr"/>
          <a:lstStyle/>
          <a:p>
            <a:pPr algn="r">
              <a:lnSpc>
                <a:spcPct val="100000"/>
              </a:lnSpc>
            </a:pPr>
            <a:fld id="{DA71F2A7-CE95-45A6-91AB-155226E2DE2C}" type="slidenum">
              <a:rPr lang="fr-FR" sz="900" b="0" strike="noStrike" spc="-1">
                <a:solidFill>
                  <a:srgbClr val="8B8B8B"/>
                </a:solidFill>
                <a:uFill>
                  <a:solidFill>
                    <a:srgbClr val="FFFFFF"/>
                  </a:solidFill>
                </a:uFill>
                <a:latin typeface="Calibri"/>
              </a:rPr>
              <a:t>13</a:t>
            </a:fld>
            <a:endParaRPr lang="fr-FR" sz="1400" b="0" strike="noStrike" spc="-1">
              <a:solidFill>
                <a:srgbClr val="000000"/>
              </a:solidFill>
              <a:uFill>
                <a:solidFill>
                  <a:srgbClr val="FFFFFF"/>
                </a:solidFill>
              </a:uFill>
              <a:latin typeface="Times New Roman"/>
            </a:endParaRPr>
          </a:p>
        </p:txBody>
      </p:sp>
      <p:pic>
        <p:nvPicPr>
          <p:cNvPr id="270" name="Image 3"/>
          <p:cNvPicPr/>
          <p:nvPr/>
        </p:nvPicPr>
        <p:blipFill>
          <a:blip r:embed="rId2"/>
          <a:srcRect r="39906" b="82680"/>
          <a:stretch/>
        </p:blipFill>
        <p:spPr>
          <a:xfrm>
            <a:off x="56880" y="1503000"/>
            <a:ext cx="9038160" cy="1627920"/>
          </a:xfrm>
          <a:prstGeom prst="rect">
            <a:avLst/>
          </a:prstGeom>
          <a:ln>
            <a:noFill/>
          </a:ln>
        </p:spPr>
      </p:pic>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72" name="CustomShape 2"/>
          <p:cNvSpPr/>
          <p:nvPr/>
        </p:nvSpPr>
        <p:spPr>
          <a:xfrm>
            <a:off x="0" y="332640"/>
            <a:ext cx="910548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CONFIGURER</a:t>
            </a:r>
            <a:endParaRPr lang="fr-FR" sz="1800" b="0" strike="noStrike" spc="-1">
              <a:solidFill>
                <a:srgbClr val="000000"/>
              </a:solidFill>
              <a:uFill>
                <a:solidFill>
                  <a:srgbClr val="FFFFFF"/>
                </a:solidFill>
              </a:uFill>
              <a:latin typeface="Arial"/>
            </a:endParaRPr>
          </a:p>
        </p:txBody>
      </p:sp>
      <p:sp>
        <p:nvSpPr>
          <p:cNvPr id="273" name="CustomShape 3"/>
          <p:cNvSpPr/>
          <p:nvPr/>
        </p:nvSpPr>
        <p:spPr>
          <a:xfrm>
            <a:off x="325440" y="3658680"/>
            <a:ext cx="8894880" cy="130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rPr>
              <a:t>Le menu « Configurer » permet la configuration technique des données de l’interface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rPr>
              <a:t>Altaïr à partir de deux menus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rPr>
              <a:t>		- </a:t>
            </a:r>
            <a:r>
              <a:rPr lang="fr-FR" sz="1800" b="0" strike="noStrike" spc="-1">
                <a:solidFill>
                  <a:srgbClr val="000000"/>
                </a:solidFill>
                <a:uFill>
                  <a:solidFill>
                    <a:srgbClr val="FFFFFF"/>
                  </a:solidFill>
                </a:uFill>
                <a:latin typeface="Calibri"/>
              </a:rPr>
              <a:t>Options, qui ouvre le </a:t>
            </a:r>
            <a:r>
              <a:rPr lang="fr-FR" sz="1800" b="1" strike="noStrike" spc="-1">
                <a:solidFill>
                  <a:srgbClr val="FF0000"/>
                </a:solidFill>
                <a:uFill>
                  <a:solidFill>
                    <a:srgbClr val="FFFFFF"/>
                  </a:solidFill>
                </a:uFill>
                <a:latin typeface="Calibri"/>
              </a:rPr>
              <a:t>dialogue des paramètres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rPr>
              <a:t>		- Configurer l’interface, qui ouvre le </a:t>
            </a:r>
            <a:r>
              <a:rPr lang="fr-FR" sz="1800" b="1" strike="noStrike" spc="-1">
                <a:solidFill>
                  <a:srgbClr val="FF0000"/>
                </a:solidFill>
                <a:uFill>
                  <a:solidFill>
                    <a:srgbClr val="FFFFFF"/>
                  </a:solidFill>
                </a:uFill>
                <a:latin typeface="Calibri"/>
              </a:rPr>
              <a:t>dialogue de configuration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75" name="TextShape 5"/>
          <p:cNvSpPr txBox="1"/>
          <p:nvPr/>
        </p:nvSpPr>
        <p:spPr>
          <a:xfrm>
            <a:off x="6458040" y="6356520"/>
            <a:ext cx="2057040" cy="364680"/>
          </a:xfrm>
          <a:prstGeom prst="rect">
            <a:avLst/>
          </a:prstGeom>
          <a:noFill/>
          <a:ln>
            <a:noFill/>
          </a:ln>
        </p:spPr>
        <p:txBody>
          <a:bodyPr anchor="ctr"/>
          <a:lstStyle/>
          <a:p>
            <a:pPr algn="r">
              <a:lnSpc>
                <a:spcPct val="100000"/>
              </a:lnSpc>
            </a:pPr>
            <a:fld id="{BD871AC9-DFD3-4CE3-8CD7-A8A8014AD991}" type="slidenum">
              <a:rPr lang="fr-FR" sz="900" b="0" strike="noStrike" spc="-1">
                <a:solidFill>
                  <a:srgbClr val="8B8B8B"/>
                </a:solidFill>
                <a:uFill>
                  <a:solidFill>
                    <a:srgbClr val="FFFFFF"/>
                  </a:solidFill>
                </a:uFill>
                <a:latin typeface="Calibri"/>
              </a:rPr>
              <a:t>14</a:t>
            </a:fld>
            <a:endParaRPr lang="fr-FR" sz="1400" b="0" strike="noStrike" spc="-1">
              <a:solidFill>
                <a:srgbClr val="000000"/>
              </a:solidFill>
              <a:uFill>
                <a:solidFill>
                  <a:srgbClr val="FFFFFF"/>
                </a:solidFill>
              </a:uFill>
              <a:latin typeface="Times New Roman"/>
            </a:endParaRPr>
          </a:p>
        </p:txBody>
      </p:sp>
      <p:pic>
        <p:nvPicPr>
          <p:cNvPr id="276" name="Image 4"/>
          <p:cNvPicPr/>
          <p:nvPr/>
        </p:nvPicPr>
        <p:blipFill>
          <a:blip r:embed="rId2"/>
          <a:srcRect r="38397" b="86453"/>
          <a:stretch/>
        </p:blipFill>
        <p:spPr>
          <a:xfrm>
            <a:off x="795240" y="2184480"/>
            <a:ext cx="7641000" cy="1049760"/>
          </a:xfrm>
          <a:prstGeom prst="rect">
            <a:avLst/>
          </a:prstGeom>
          <a:ln>
            <a:noFill/>
          </a:ln>
        </p:spPr>
      </p:pic>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78" name="CustomShape 2"/>
          <p:cNvSpPr/>
          <p:nvPr/>
        </p:nvSpPr>
        <p:spPr>
          <a:xfrm>
            <a:off x="0" y="116640"/>
            <a:ext cx="914220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
        <p:nvSpPr>
          <p:cNvPr id="279" name="CustomShape 3"/>
          <p:cNvSpPr/>
          <p:nvPr/>
        </p:nvSpPr>
        <p:spPr>
          <a:xfrm>
            <a:off x="283680" y="3940560"/>
            <a:ext cx="911952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rPr>
              <a:t>Le menu « Aide » permet de bénéficier d’une aide en ligne pour l’utilisation de l’outil Altaïr.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rPr>
              <a:t>Voir aussi la présentation déposée sur le bureau.</a:t>
            </a:r>
            <a:endParaRPr lang="fr-FR" sz="1800" b="0" strike="noStrike" spc="-1">
              <a:solidFill>
                <a:srgbClr val="000000"/>
              </a:solidFill>
              <a:uFill>
                <a:solidFill>
                  <a:srgbClr val="FFFFFF"/>
                </a:solidFill>
              </a:uFill>
              <a:latin typeface="Arial"/>
            </a:endParaRPr>
          </a:p>
        </p:txBody>
      </p:sp>
      <p:sp>
        <p:nvSpPr>
          <p:cNvPr id="281" name="TextShape 5"/>
          <p:cNvSpPr txBox="1"/>
          <p:nvPr/>
        </p:nvSpPr>
        <p:spPr>
          <a:xfrm>
            <a:off x="6458040" y="6356520"/>
            <a:ext cx="2057040" cy="364680"/>
          </a:xfrm>
          <a:prstGeom prst="rect">
            <a:avLst/>
          </a:prstGeom>
          <a:noFill/>
          <a:ln>
            <a:noFill/>
          </a:ln>
        </p:spPr>
        <p:txBody>
          <a:bodyPr anchor="ctr"/>
          <a:lstStyle/>
          <a:p>
            <a:pPr algn="r">
              <a:lnSpc>
                <a:spcPct val="100000"/>
              </a:lnSpc>
            </a:pPr>
            <a:fld id="{87CB5C35-55D4-4523-B488-C24CB278D77A}" type="slidenum">
              <a:rPr lang="fr-FR" sz="900" b="0" strike="noStrike" spc="-1">
                <a:solidFill>
                  <a:srgbClr val="8B8B8B"/>
                </a:solidFill>
                <a:uFill>
                  <a:solidFill>
                    <a:srgbClr val="FFFFFF"/>
                  </a:solidFill>
                </a:uFill>
                <a:latin typeface="Calibri"/>
              </a:rPr>
              <a:t>15</a:t>
            </a:fld>
            <a:endParaRPr lang="fr-FR" sz="1400" b="0" strike="noStrike" spc="-1">
              <a:solidFill>
                <a:srgbClr val="000000"/>
              </a:solidFill>
              <a:uFill>
                <a:solidFill>
                  <a:srgbClr val="FFFFFF"/>
                </a:solidFill>
              </a:uFill>
              <a:latin typeface="Times New Roman"/>
            </a:endParaRPr>
          </a:p>
        </p:txBody>
      </p:sp>
      <p:pic>
        <p:nvPicPr>
          <p:cNvPr id="282" name="Image 3"/>
          <p:cNvPicPr/>
          <p:nvPr/>
        </p:nvPicPr>
        <p:blipFill>
          <a:blip r:embed="rId2"/>
          <a:srcRect l="-756" r="41886" b="81020"/>
          <a:stretch/>
        </p:blipFill>
        <p:spPr>
          <a:xfrm>
            <a:off x="837000" y="1752480"/>
            <a:ext cx="7823160" cy="1576440"/>
          </a:xfrm>
          <a:prstGeom prst="rect">
            <a:avLst/>
          </a:prstGeom>
          <a:ln>
            <a:noFill/>
          </a:ln>
        </p:spPr>
      </p:pic>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2"/>
          <p:cNvSpPr txBox="1"/>
          <p:nvPr/>
        </p:nvSpPr>
        <p:spPr>
          <a:xfrm>
            <a:off x="6458040" y="6356520"/>
            <a:ext cx="2057040" cy="364680"/>
          </a:xfrm>
          <a:prstGeom prst="rect">
            <a:avLst/>
          </a:prstGeom>
          <a:noFill/>
          <a:ln>
            <a:noFill/>
          </a:ln>
        </p:spPr>
        <p:txBody>
          <a:bodyPr anchor="ctr"/>
          <a:lstStyle/>
          <a:p>
            <a:pPr algn="r">
              <a:lnSpc>
                <a:spcPct val="100000"/>
              </a:lnSpc>
            </a:pPr>
            <a:fld id="{82110E3A-7025-400E-A71B-F9C3DFF3CE2F}" type="slidenum">
              <a:rPr lang="fr-FR" sz="900" b="0" strike="noStrike" spc="-1">
                <a:solidFill>
                  <a:srgbClr val="8B8B8B"/>
                </a:solidFill>
                <a:uFill>
                  <a:solidFill>
                    <a:srgbClr val="FFFFFF"/>
                  </a:solidFill>
                </a:uFill>
                <a:latin typeface="Calibri"/>
              </a:rPr>
              <a:t>16</a:t>
            </a:fld>
            <a:endParaRPr lang="fr-FR" sz="1400" b="0" strike="noStrike" spc="-1">
              <a:solidFill>
                <a:srgbClr val="000000"/>
              </a:solidFill>
              <a:uFill>
                <a:solidFill>
                  <a:srgbClr val="FFFFFF"/>
                </a:solidFill>
              </a:uFill>
              <a:latin typeface="Times New Roman"/>
            </a:endParaRPr>
          </a:p>
        </p:txBody>
      </p:sp>
      <p:pic>
        <p:nvPicPr>
          <p:cNvPr id="285" name="Image 3"/>
          <p:cNvPicPr/>
          <p:nvPr/>
        </p:nvPicPr>
        <p:blipFill>
          <a:blip r:embed="rId2"/>
          <a:stretch/>
        </p:blipFill>
        <p:spPr>
          <a:xfrm>
            <a:off x="0" y="729000"/>
            <a:ext cx="9143640" cy="5551200"/>
          </a:xfrm>
          <a:prstGeom prst="rect">
            <a:avLst/>
          </a:prstGeom>
          <a:ln>
            <a:noFill/>
          </a:ln>
        </p:spPr>
      </p:pic>
      <p:sp>
        <p:nvSpPr>
          <p:cNvPr id="286" name="CustomShape 3"/>
          <p:cNvSpPr/>
          <p:nvPr/>
        </p:nvSpPr>
        <p:spPr>
          <a:xfrm>
            <a:off x="0" y="116640"/>
            <a:ext cx="9142200" cy="5360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
        <p:nvSpPr>
          <p:cNvPr id="6"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288" name="CustomShape 2"/>
          <p:cNvSpPr/>
          <p:nvPr/>
        </p:nvSpPr>
        <p:spPr>
          <a:xfrm>
            <a:off x="1543680" y="636192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289"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90" name="CustomShape 4"/>
          <p:cNvSpPr/>
          <p:nvPr/>
        </p:nvSpPr>
        <p:spPr>
          <a:xfrm>
            <a:off x="144000" y="1152000"/>
            <a:ext cx="8890920" cy="493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Times New Roman"/>
                <a:ea typeface="ヒラギノ角ゴ Pro W3"/>
              </a:rPr>
              <a:t>	</a:t>
            </a:r>
            <a:r>
              <a:rPr lang="fr-FR" sz="2000" b="0" strike="noStrike" spc="-1">
                <a:solidFill>
                  <a:srgbClr val="0000CC"/>
                </a:solidFill>
                <a:uFill>
                  <a:solidFill>
                    <a:srgbClr val="FFFFFF"/>
                  </a:solidFill>
                </a:uFill>
                <a:latin typeface="Arial"/>
                <a:ea typeface="DejaVu Sans"/>
              </a:rPr>
              <a:t>1. Ouvrir le gestionnaire d’échange de données du poste dédié.</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CC"/>
                </a:solidFill>
                <a:uFill>
                  <a:solidFill>
                    <a:srgbClr val="FFFFFF"/>
                  </a:solidFill>
                </a:uFill>
                <a:latin typeface="Arial"/>
                <a:ea typeface="DejaVu Sans"/>
              </a:rPr>
              <a:t>	2. Cliquer sur « CLE  USB3 ». Les données de paye ont été 	préalablement copiées sur la clé USB.</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291" name="Image 239"/>
          <p:cNvPicPr/>
          <p:nvPr/>
        </p:nvPicPr>
        <p:blipFill>
          <a:blip r:embed="rId2"/>
          <a:stretch/>
        </p:blipFill>
        <p:spPr>
          <a:xfrm>
            <a:off x="1414080" y="3020760"/>
            <a:ext cx="6016680" cy="2340360"/>
          </a:xfrm>
          <a:prstGeom prst="rect">
            <a:avLst/>
          </a:prstGeom>
          <a:ln>
            <a:noFill/>
          </a:ln>
        </p:spPr>
      </p:pic>
      <p:sp>
        <p:nvSpPr>
          <p:cNvPr id="292" name="CustomShape 5"/>
          <p:cNvSpPr/>
          <p:nvPr/>
        </p:nvSpPr>
        <p:spPr>
          <a:xfrm>
            <a:off x="1547640" y="6039000"/>
            <a:ext cx="5836320" cy="4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uFill>
                  <a:solidFill>
                    <a:srgbClr val="FFFFFF"/>
                  </a:solidFill>
                </a:uFill>
                <a:latin typeface="Arial"/>
                <a:ea typeface="ヒラギノ角ゴ Pro W3"/>
              </a:rPr>
              <a:t>Guide</a:t>
            </a:r>
            <a:endParaRPr lang="fr-FR" sz="1800" b="0" strike="noStrike" spc="-1">
              <a:solidFill>
                <a:srgbClr val="000000"/>
              </a:solidFill>
              <a:uFill>
                <a:solidFill>
                  <a:srgbClr val="FFFFFF"/>
                </a:solidFill>
              </a:uFill>
              <a:latin typeface="Arial"/>
            </a:endParaRPr>
          </a:p>
        </p:txBody>
      </p:sp>
      <p:sp>
        <p:nvSpPr>
          <p:cNvPr id="294" name="TextShape 7"/>
          <p:cNvSpPr txBox="1"/>
          <p:nvPr/>
        </p:nvSpPr>
        <p:spPr>
          <a:xfrm>
            <a:off x="6458040" y="6356520"/>
            <a:ext cx="2057040" cy="364680"/>
          </a:xfrm>
          <a:prstGeom prst="rect">
            <a:avLst/>
          </a:prstGeom>
          <a:noFill/>
          <a:ln>
            <a:noFill/>
          </a:ln>
        </p:spPr>
        <p:txBody>
          <a:bodyPr anchor="ctr"/>
          <a:lstStyle/>
          <a:p>
            <a:pPr algn="r">
              <a:lnSpc>
                <a:spcPct val="100000"/>
              </a:lnSpc>
            </a:pPr>
            <a:fld id="{0CF5F31B-98CF-49AE-B273-17143563327D}" type="slidenum">
              <a:rPr lang="fr-FR" sz="900" b="0" strike="noStrike" spc="-1">
                <a:solidFill>
                  <a:srgbClr val="8B8B8B"/>
                </a:solidFill>
                <a:uFill>
                  <a:solidFill>
                    <a:srgbClr val="FFFFFF"/>
                  </a:solidFill>
                </a:uFill>
                <a:latin typeface="Calibri"/>
              </a:rPr>
              <a:t>17</a:t>
            </a:fld>
            <a:endParaRPr lang="fr-FR" sz="1400" b="0" strike="noStrike" spc="-1">
              <a:solidFill>
                <a:srgbClr val="000000"/>
              </a:solidFill>
              <a:uFill>
                <a:solidFill>
                  <a:srgbClr val="FFFFFF"/>
                </a:solidFill>
              </a:uFill>
              <a:latin typeface="Times New Roman"/>
            </a:endParaRPr>
          </a:p>
        </p:txBody>
      </p:sp>
      <p:sp>
        <p:nvSpPr>
          <p:cNvPr id="295" name="CustomShape 8"/>
          <p:cNvSpPr/>
          <p:nvPr/>
        </p:nvSpPr>
        <p:spPr>
          <a:xfrm>
            <a:off x="107640" y="34128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11"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251640" y="1036800"/>
            <a:ext cx="5415480" cy="3326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297"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pic>
        <p:nvPicPr>
          <p:cNvPr id="298" name="Image 244"/>
          <p:cNvPicPr/>
          <p:nvPr/>
        </p:nvPicPr>
        <p:blipFill>
          <a:blip r:embed="rId2"/>
          <a:srcRect l="12466" t="13345" r="43012" b="70467"/>
          <a:stretch/>
        </p:blipFill>
        <p:spPr>
          <a:xfrm>
            <a:off x="107640" y="3804120"/>
            <a:ext cx="8785800" cy="2551680"/>
          </a:xfrm>
          <a:prstGeom prst="rect">
            <a:avLst/>
          </a:prstGeom>
          <a:ln>
            <a:noFill/>
          </a:ln>
        </p:spPr>
      </p:pic>
      <p:sp>
        <p:nvSpPr>
          <p:cNvPr id="299" name="CustomShape 3"/>
          <p:cNvSpPr/>
          <p:nvPr/>
        </p:nvSpPr>
        <p:spPr>
          <a:xfrm>
            <a:off x="222120" y="4903200"/>
            <a:ext cx="1356120" cy="1452600"/>
          </a:xfrm>
          <a:prstGeom prst="rect">
            <a:avLst/>
          </a:prstGeom>
          <a:solidFill>
            <a:srgbClr val="DDD9C7"/>
          </a:solidFill>
          <a:ln>
            <a:noFill/>
          </a:ln>
        </p:spPr>
        <p:style>
          <a:lnRef idx="0">
            <a:scrgbClr r="0" g="0" b="0"/>
          </a:lnRef>
          <a:fillRef idx="0">
            <a:scrgbClr r="0" g="0" b="0"/>
          </a:fillRef>
          <a:effectRef idx="0">
            <a:scrgbClr r="0" g="0" b="0"/>
          </a:effectRef>
          <a:fontRef idx="minor"/>
        </p:style>
      </p:sp>
      <p:sp>
        <p:nvSpPr>
          <p:cNvPr id="300" name="CustomShape 4"/>
          <p:cNvSpPr/>
          <p:nvPr/>
        </p:nvSpPr>
        <p:spPr>
          <a:xfrm>
            <a:off x="89280" y="1242000"/>
            <a:ext cx="9036000" cy="268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Arial"/>
                <a:ea typeface="DejaVu Sans"/>
              </a:rPr>
              <a:t>3. Cliquer sur le dossier des données de paye regroupant vos données sur la clé, </a:t>
            </a:r>
            <a:r>
              <a:rPr lang="fr-FR" sz="1800" b="0" i="1" strike="noStrike" spc="-1">
                <a:solidFill>
                  <a:srgbClr val="0000CC"/>
                </a:solidFill>
                <a:uFill>
                  <a:solidFill>
                    <a:srgbClr val="FFFFFF"/>
                  </a:solidFill>
                </a:uFill>
                <a:latin typeface="Arial"/>
                <a:ea typeface="DejaVu Sans"/>
              </a:rPr>
              <a:t>en maintenant la touche Ctrl enfoncée</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4. « </a:t>
            </a:r>
            <a:r>
              <a:rPr lang="fr-FR" sz="1800" b="1" i="1" strike="noStrike" spc="-1">
                <a:solidFill>
                  <a:srgbClr val="0000CC"/>
                </a:solidFill>
                <a:uFill>
                  <a:solidFill>
                    <a:srgbClr val="FFFFFF"/>
                  </a:solidFill>
                </a:uFill>
                <a:latin typeface="Arial"/>
                <a:ea typeface="DejaVu Sans"/>
              </a:rPr>
              <a:t>Glisser-déposer</a:t>
            </a:r>
            <a:r>
              <a:rPr lang="fr-FR" sz="1800" b="0" strike="noStrike" spc="-1">
                <a:solidFill>
                  <a:srgbClr val="0000CC"/>
                </a:solidFill>
                <a:uFill>
                  <a:solidFill>
                    <a:srgbClr val="FFFFFF"/>
                  </a:solidFill>
                </a:uFill>
                <a:latin typeface="Arial"/>
                <a:ea typeface="DejaVu Sans"/>
              </a:rPr>
              <a:t> » ce dossier vers la fenêtre droite du gestionnaire</a:t>
            </a:r>
            <a:r>
              <a:rPr lang="fr-FR" sz="1800" b="0" strike="noStrike" spc="-1">
                <a:solidFill>
                  <a:srgbClr val="000000"/>
                </a:solidFill>
                <a:uFill>
                  <a:solidFill>
                    <a:srgbClr val="FFFFFF"/>
                  </a:solidFill>
                </a:uFill>
                <a:latin typeface="Arial"/>
                <a:ea typeface="DejaVu Sans"/>
              </a:rPr>
              <a:t> </a:t>
            </a:r>
            <a:r>
              <a:rPr lang="fr-FR" sz="1800" b="1" i="1" strike="noStrike" spc="-1">
                <a:solidFill>
                  <a:srgbClr val="0000CC"/>
                </a:solidFill>
                <a:uFill>
                  <a:solidFill>
                    <a:srgbClr val="FFFFFF"/>
                  </a:solidFill>
                </a:uFill>
                <a:latin typeface="Arial"/>
                <a:ea typeface="DejaVu Sans"/>
              </a:rPr>
              <a:t>avec la touche Ctrl enfoncée</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vers le répertoire des données (</a:t>
            </a:r>
            <a:r>
              <a:rPr lang="fr-FR" sz="1800" b="1" i="1" strike="noStrike" spc="-1">
                <a:solidFill>
                  <a:srgbClr val="0000CC"/>
                </a:solidFill>
                <a:uFill>
                  <a:solidFill>
                    <a:srgbClr val="FFFFFF"/>
                  </a:solidFill>
                </a:uFill>
                <a:latin typeface="Arial"/>
                <a:ea typeface="DejaVu Sans"/>
              </a:rPr>
              <a:t>Données</a:t>
            </a:r>
            <a:r>
              <a:rPr lang="fr-FR" sz="1800" b="0" strike="noStrike" spc="-1">
                <a:solidFill>
                  <a:srgbClr val="0000CC"/>
                </a:solidFill>
                <a:uFill>
                  <a:solidFill>
                    <a:srgbClr val="FFFFFF"/>
                  </a:solidFill>
                </a:uFill>
                <a:latin typeface="Arial"/>
                <a:ea typeface="DejaVu Sans"/>
              </a:rPr>
              <a:t>)</a:t>
            </a:r>
            <a:r>
              <a:rPr lang="fr-FR" sz="1800" b="1" strike="noStrike" spc="-1">
                <a:solidFill>
                  <a:srgbClr val="0000CC"/>
                </a:solidFill>
                <a:uFill>
                  <a:solidFill>
                    <a:srgbClr val="FFFFFF"/>
                  </a:solidFill>
                </a:uFill>
                <a:latin typeface="Arial"/>
                <a:ea typeface="DejaVu Sans"/>
              </a:rPr>
              <a:t>.</a:t>
            </a:r>
            <a:r>
              <a:rPr lang="fr-FR" sz="1800" b="0" strike="noStrike" spc="-1">
                <a:solidFill>
                  <a:srgbClr val="0000CC"/>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5</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Relâcher Ctrl à la fin du déplacement. </a:t>
            </a:r>
            <a:endParaRPr lang="fr-FR" sz="18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lang="fr-FR" sz="1800" b="0" strike="noStrike" spc="-1">
              <a:solidFill>
                <a:srgbClr val="000000"/>
              </a:solidFill>
              <a:uFill>
                <a:solidFill>
                  <a:srgbClr val="FFFFFF"/>
                </a:solidFill>
              </a:uFill>
              <a:latin typeface="Arial"/>
            </a:endParaRPr>
          </a:p>
        </p:txBody>
      </p:sp>
      <p:sp>
        <p:nvSpPr>
          <p:cNvPr id="301" name="CustomShape 5"/>
          <p:cNvSpPr/>
          <p:nvPr/>
        </p:nvSpPr>
        <p:spPr>
          <a:xfrm>
            <a:off x="2448000" y="1309680"/>
            <a:ext cx="4318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02" name="CustomShape 6"/>
          <p:cNvSpPr/>
          <p:nvPr/>
        </p:nvSpPr>
        <p:spPr>
          <a:xfrm>
            <a:off x="611640" y="1220760"/>
            <a:ext cx="7703280" cy="1016280"/>
          </a:xfrm>
          <a:prstGeom prst="rect">
            <a:avLst/>
          </a:prstGeom>
          <a:noFill/>
          <a:ln>
            <a:noFill/>
          </a:ln>
        </p:spPr>
        <p:style>
          <a:lnRef idx="0">
            <a:scrgbClr r="0" g="0" b="0"/>
          </a:lnRef>
          <a:fillRef idx="0">
            <a:scrgbClr r="0" g="0" b="0"/>
          </a:fillRef>
          <a:effectRef idx="0">
            <a:scrgbClr r="0" g="0" b="0"/>
          </a:effectRef>
          <a:fontRef idx="minor"/>
        </p:style>
      </p:sp>
      <p:sp>
        <p:nvSpPr>
          <p:cNvPr id="304" name="TextShape 8"/>
          <p:cNvSpPr txBox="1"/>
          <p:nvPr/>
        </p:nvSpPr>
        <p:spPr>
          <a:xfrm>
            <a:off x="6458040" y="6356520"/>
            <a:ext cx="2057040" cy="364680"/>
          </a:xfrm>
          <a:prstGeom prst="rect">
            <a:avLst/>
          </a:prstGeom>
          <a:noFill/>
          <a:ln>
            <a:noFill/>
          </a:ln>
        </p:spPr>
        <p:txBody>
          <a:bodyPr anchor="ctr"/>
          <a:lstStyle/>
          <a:p>
            <a:pPr algn="r">
              <a:lnSpc>
                <a:spcPct val="100000"/>
              </a:lnSpc>
            </a:pPr>
            <a:fld id="{F670D45C-E353-4CF2-8887-4676DA070A0E}" type="slidenum">
              <a:rPr lang="fr-FR" sz="900" b="0" strike="noStrike" spc="-1">
                <a:solidFill>
                  <a:srgbClr val="8B8B8B"/>
                </a:solidFill>
                <a:uFill>
                  <a:solidFill>
                    <a:srgbClr val="FFFFFF"/>
                  </a:solidFill>
                </a:uFill>
                <a:latin typeface="Calibri"/>
              </a:rPr>
              <a:t>18</a:t>
            </a:fld>
            <a:endParaRPr lang="fr-FR" sz="1400" b="0" strike="noStrike" spc="-1">
              <a:solidFill>
                <a:srgbClr val="000000"/>
              </a:solidFill>
              <a:uFill>
                <a:solidFill>
                  <a:srgbClr val="FFFFFF"/>
                </a:solidFill>
              </a:uFill>
              <a:latin typeface="Times New Roman"/>
            </a:endParaRPr>
          </a:p>
        </p:txBody>
      </p:sp>
      <p:sp>
        <p:nvSpPr>
          <p:cNvPr id="305" name="CustomShape 9"/>
          <p:cNvSpPr/>
          <p:nvPr/>
        </p:nvSpPr>
        <p:spPr>
          <a:xfrm>
            <a:off x="107640" y="34128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12" name="TextShape 1"/>
          <p:cNvSpPr txBox="1"/>
          <p:nvPr/>
        </p:nvSpPr>
        <p:spPr>
          <a:xfrm>
            <a:off x="2751720" y="65015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ustomShape 1"/>
          <p:cNvSpPr/>
          <p:nvPr/>
        </p:nvSpPr>
        <p:spPr>
          <a:xfrm>
            <a:off x="251640" y="1036800"/>
            <a:ext cx="5415480" cy="3326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307"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308" name="CustomShape 3"/>
          <p:cNvSpPr/>
          <p:nvPr/>
        </p:nvSpPr>
        <p:spPr>
          <a:xfrm>
            <a:off x="56880" y="14112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TRAITEMENT DIRECT DES PAYES a partir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du lecteur de cd rom du poste dédié</a:t>
            </a:r>
            <a:endParaRPr lang="fr-FR" sz="1800" b="0" strike="noStrike" spc="-1">
              <a:solidFill>
                <a:srgbClr val="000000"/>
              </a:solidFill>
              <a:uFill>
                <a:solidFill>
                  <a:srgbClr val="FFFFFF"/>
                </a:solidFill>
              </a:uFill>
              <a:latin typeface="Arial"/>
            </a:endParaRPr>
          </a:p>
        </p:txBody>
      </p:sp>
      <p:sp>
        <p:nvSpPr>
          <p:cNvPr id="309" name="CustomShape 4"/>
          <p:cNvSpPr/>
          <p:nvPr/>
        </p:nvSpPr>
        <p:spPr>
          <a:xfrm>
            <a:off x="611640" y="1870920"/>
            <a:ext cx="8279640" cy="1123920"/>
          </a:xfrm>
          <a:prstGeom prst="rect">
            <a:avLst/>
          </a:prstGeom>
          <a:noFill/>
          <a:ln>
            <a:noFill/>
          </a:ln>
        </p:spPr>
        <p:style>
          <a:lnRef idx="0">
            <a:scrgbClr r="0" g="0" b="0"/>
          </a:lnRef>
          <a:fillRef idx="0">
            <a:scrgbClr r="0" g="0" b="0"/>
          </a:fillRef>
          <a:effectRef idx="0">
            <a:scrgbClr r="0" g="0" b="0"/>
          </a:effectRef>
          <a:fontRef idx="minor"/>
        </p:style>
      </p:sp>
      <p:sp>
        <p:nvSpPr>
          <p:cNvPr id="310" name="CustomShape 5"/>
          <p:cNvSpPr/>
          <p:nvPr/>
        </p:nvSpPr>
        <p:spPr>
          <a:xfrm>
            <a:off x="2448000" y="1309680"/>
            <a:ext cx="4318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11" name="CustomShape 6"/>
          <p:cNvSpPr/>
          <p:nvPr/>
        </p:nvSpPr>
        <p:spPr>
          <a:xfrm>
            <a:off x="611640" y="1220760"/>
            <a:ext cx="7887960" cy="433440"/>
          </a:xfrm>
          <a:prstGeom prst="rect">
            <a:avLst/>
          </a:prstGeom>
          <a:noFill/>
          <a:ln>
            <a:noFill/>
          </a:ln>
        </p:spPr>
        <p:style>
          <a:lnRef idx="0">
            <a:scrgbClr r="0" g="0" b="0"/>
          </a:lnRef>
          <a:fillRef idx="0">
            <a:scrgbClr r="0" g="0" b="0"/>
          </a:fillRef>
          <a:effectRef idx="0">
            <a:scrgbClr r="0" g="0" b="0"/>
          </a:effectRef>
          <a:fontRef idx="minor"/>
        </p:style>
      </p:sp>
      <p:sp>
        <p:nvSpPr>
          <p:cNvPr id="312" name="CustomShape 7"/>
          <p:cNvSpPr/>
          <p:nvPr/>
        </p:nvSpPr>
        <p:spPr>
          <a:xfrm>
            <a:off x="0" y="1009440"/>
            <a:ext cx="5744880" cy="58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1-Insérer le disque optique avec les payes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3-Attendre que l’icône CD-ROM passe du rouge au vert : le CD-ROM doit être activé.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lang="fr-FR" sz="1600" b="0" strike="noStrike" spc="-1">
                <a:solidFill>
                  <a:srgbClr val="0000CC"/>
                </a:solidFill>
                <a:uFill>
                  <a:solidFill>
                    <a:srgbClr val="FFFFFF"/>
                  </a:solidFill>
                </a:uFill>
                <a:latin typeface="Arial"/>
                <a:ea typeface="DejaVu Sans"/>
              </a:rPr>
              <a:t>Les données de paye sont lues automatiquement en mémoire. Pas de sauvegarde copie sur le disque dur.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14" name="TextShape 9"/>
          <p:cNvSpPr txBox="1"/>
          <p:nvPr/>
        </p:nvSpPr>
        <p:spPr>
          <a:xfrm>
            <a:off x="6458040" y="6356520"/>
            <a:ext cx="2057040" cy="364680"/>
          </a:xfrm>
          <a:prstGeom prst="rect">
            <a:avLst/>
          </a:prstGeom>
          <a:noFill/>
          <a:ln>
            <a:noFill/>
          </a:ln>
        </p:spPr>
        <p:txBody>
          <a:bodyPr anchor="ctr"/>
          <a:lstStyle/>
          <a:p>
            <a:pPr algn="r">
              <a:lnSpc>
                <a:spcPct val="100000"/>
              </a:lnSpc>
            </a:pPr>
            <a:fld id="{28B9864B-7645-4130-8F67-485C2C507129}" type="slidenum">
              <a:rPr lang="fr-FR" sz="900" b="0" strike="noStrike" spc="-1">
                <a:solidFill>
                  <a:srgbClr val="8B8B8B"/>
                </a:solidFill>
                <a:uFill>
                  <a:solidFill>
                    <a:srgbClr val="FFFFFF"/>
                  </a:solidFill>
                </a:uFill>
                <a:latin typeface="Calibri"/>
              </a:rPr>
              <a:t>19</a:t>
            </a:fld>
            <a:endParaRPr lang="fr-FR" sz="1400" b="0" strike="noStrike" spc="-1">
              <a:solidFill>
                <a:srgbClr val="000000"/>
              </a:solidFill>
              <a:uFill>
                <a:solidFill>
                  <a:srgbClr val="FFFFFF"/>
                </a:solidFill>
              </a:uFill>
              <a:latin typeface="Times New Roman"/>
            </a:endParaRPr>
          </a:p>
        </p:txBody>
      </p:sp>
      <p:pic>
        <p:nvPicPr>
          <p:cNvPr id="315" name="Image 4"/>
          <p:cNvPicPr/>
          <p:nvPr/>
        </p:nvPicPr>
        <p:blipFill>
          <a:blip r:embed="rId2"/>
          <a:stretch/>
        </p:blipFill>
        <p:spPr>
          <a:xfrm>
            <a:off x="5745240" y="906120"/>
            <a:ext cx="3258720" cy="2865600"/>
          </a:xfrm>
          <a:prstGeom prst="rect">
            <a:avLst/>
          </a:prstGeom>
          <a:ln>
            <a:noFill/>
          </a:ln>
        </p:spPr>
      </p:pic>
      <p:pic>
        <p:nvPicPr>
          <p:cNvPr id="316" name="Image 5"/>
          <p:cNvPicPr/>
          <p:nvPr/>
        </p:nvPicPr>
        <p:blipFill>
          <a:blip r:embed="rId3"/>
          <a:stretch/>
        </p:blipFill>
        <p:spPr>
          <a:xfrm>
            <a:off x="5745240" y="3849120"/>
            <a:ext cx="3313800" cy="2913840"/>
          </a:xfrm>
          <a:prstGeom prst="rect">
            <a:avLst/>
          </a:prstGeom>
          <a:ln>
            <a:noFill/>
          </a:ln>
        </p:spPr>
      </p:pic>
      <p:sp>
        <p:nvSpPr>
          <p:cNvPr id="13" name="TextShape 1"/>
          <p:cNvSpPr txBox="1"/>
          <p:nvPr/>
        </p:nvSpPr>
        <p:spPr>
          <a:xfrm>
            <a:off x="365580" y="646236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 name="CustomShape 1"/>
          <p:cNvSpPr/>
          <p:nvPr/>
        </p:nvSpPr>
        <p:spPr>
          <a:xfrm>
            <a:off x="1511640" y="114480"/>
            <a:ext cx="6261840" cy="418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SOMMAIRE</a:t>
            </a:r>
            <a:endParaRPr lang="fr-FR" sz="1800" b="0" strike="noStrike" spc="-1">
              <a:solidFill>
                <a:srgbClr val="000000"/>
              </a:solidFill>
              <a:uFill>
                <a:solidFill>
                  <a:srgbClr val="FFFFFF"/>
                </a:solidFill>
              </a:uFill>
              <a:latin typeface="Arial"/>
            </a:endParaRPr>
          </a:p>
        </p:txBody>
      </p:sp>
      <p:sp>
        <p:nvSpPr>
          <p:cNvPr id="159" name="CustomShape 2"/>
          <p:cNvSpPr/>
          <p:nvPr/>
        </p:nvSpPr>
        <p:spPr>
          <a:xfrm>
            <a:off x="324360" y="1052280"/>
            <a:ext cx="84949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40920">
              <a:lnSpc>
                <a:spcPct val="100000"/>
              </a:lnSpc>
            </a:pPr>
            <a:r>
              <a:rPr lang="fr-FR" sz="1800" b="1" strike="noStrike" spc="-1">
                <a:solidFill>
                  <a:srgbClr val="0000CC"/>
                </a:solidFill>
                <a:uFill>
                  <a:solidFill>
                    <a:srgbClr val="FFFFFF"/>
                  </a:solidFill>
                </a:uFill>
                <a:latin typeface="Times New Roman"/>
              </a:rPr>
              <a:t>L’ENVIRONNEMENT LINUX : NOTIONS DE BASE</a:t>
            </a:r>
            <a:endParaRPr lang="fr-FR" sz="1800" b="0" strike="noStrike" spc="-1">
              <a:solidFill>
                <a:srgbClr val="000000"/>
              </a:solidFill>
              <a:uFill>
                <a:solidFill>
                  <a:srgbClr val="FFFFFF"/>
                </a:solidFill>
              </a:uFill>
              <a:latin typeface="Arial"/>
            </a:endParaRPr>
          </a:p>
          <a:p>
            <a:pPr marL="720" indent="-340920">
              <a:lnSpc>
                <a:spcPct val="100000"/>
              </a:lnSpc>
            </a:pPr>
            <a:endParaRPr lang="fr-FR" sz="1800" b="0" strike="noStrike" spc="-1">
              <a:solidFill>
                <a:srgbClr val="000000"/>
              </a:solidFill>
              <a:uFill>
                <a:solidFill>
                  <a:srgbClr val="FFFFFF"/>
                </a:solidFill>
              </a:uFill>
              <a:latin typeface="Arial"/>
            </a:endParaRPr>
          </a:p>
          <a:p>
            <a:pPr marL="720" indent="-340920">
              <a:lnSpc>
                <a:spcPct val="100000"/>
              </a:lnSpc>
            </a:pPr>
            <a:r>
              <a:rPr lang="fr-FR" sz="1800" b="1" strike="noStrike" spc="-1">
                <a:solidFill>
                  <a:srgbClr val="0000CC"/>
                </a:solidFill>
                <a:uFill>
                  <a:solidFill>
                    <a:srgbClr val="FFFFFF"/>
                  </a:solidFill>
                </a:uFill>
                <a:latin typeface="Times New Roman"/>
              </a:rPr>
              <a:t>PRÉSENTATION GÉNÉRALE DE L’INTERFACE</a:t>
            </a:r>
            <a:endParaRPr lang="fr-FR" sz="1800" b="0" strike="noStrike" spc="-1">
              <a:solidFill>
                <a:srgbClr val="000000"/>
              </a:solidFill>
              <a:uFill>
                <a:solidFill>
                  <a:srgbClr val="FFFFFF"/>
                </a:solidFill>
              </a:uFill>
              <a:latin typeface="Arial"/>
            </a:endParaRPr>
          </a:p>
          <a:p>
            <a:pPr marL="720" indent="-340920">
              <a:lnSpc>
                <a:spcPct val="100000"/>
              </a:lnSpc>
            </a:pP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Lancer l’application</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Les fonctionnalités de base</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Copier les données de paye sur le PC dédié</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Importer les données de paye dans l’interface</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Utiliser les dialogues de paramétrage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1800">
              <a:lnSpc>
                <a:spcPct val="100000"/>
              </a:lnSpc>
            </a:pPr>
            <a:r>
              <a:rPr lang="fr-FR" sz="1800" b="1" strike="noStrike" spc="-1">
                <a:solidFill>
                  <a:srgbClr val="0000CC"/>
                </a:solidFill>
                <a:uFill>
                  <a:solidFill>
                    <a:srgbClr val="FFFFFF"/>
                  </a:solidFill>
                </a:uFill>
                <a:latin typeface="Times New Roman"/>
              </a:rPr>
              <a:t>PRODUIRE LES DONNÉES</a:t>
            </a:r>
            <a:endParaRPr lang="fr-FR" sz="1800" b="0" strike="noStrike" spc="-1">
              <a:solidFill>
                <a:srgbClr val="000000"/>
              </a:solidFill>
              <a:uFill>
                <a:solidFill>
                  <a:srgbClr val="FFFFFF"/>
                </a:solidFill>
              </a:uFill>
              <a:latin typeface="Arial"/>
            </a:endParaRPr>
          </a:p>
          <a:p>
            <a:pPr marL="1800">
              <a:lnSpc>
                <a:spcPct val="100000"/>
              </a:lnSpc>
            </a:pP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Produire les bases de données CSV</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Exporter/Archiver/Désarchiver les données XHL</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Contrôler la fiabilité de la paye dématérialisée</a:t>
            </a:r>
            <a:endParaRPr lang="fr-FR" sz="1800" b="0" strike="noStrike" spc="-1">
              <a:solidFill>
                <a:srgbClr val="000000"/>
              </a:solidFill>
              <a:uFill>
                <a:solidFill>
                  <a:srgbClr val="FFFFFF"/>
                </a:solidFill>
              </a:uFill>
              <a:latin typeface="Arial"/>
            </a:endParaRPr>
          </a:p>
          <a:p>
            <a:pPr marL="285840" indent="-28368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rPr>
              <a:t>Générer le rapport d’automatisation de tests réglementaires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161" name="TextShape 4"/>
          <p:cNvSpPr txBox="1"/>
          <p:nvPr/>
        </p:nvSpPr>
        <p:spPr>
          <a:xfrm>
            <a:off x="6458040" y="6356520"/>
            <a:ext cx="2057040" cy="364680"/>
          </a:xfrm>
          <a:prstGeom prst="rect">
            <a:avLst/>
          </a:prstGeom>
          <a:noFill/>
          <a:ln>
            <a:noFill/>
          </a:ln>
        </p:spPr>
        <p:txBody>
          <a:bodyPr anchor="ctr"/>
          <a:lstStyle/>
          <a:p>
            <a:pPr algn="r">
              <a:lnSpc>
                <a:spcPct val="100000"/>
              </a:lnSpc>
            </a:pPr>
            <a:fld id="{E1B97E86-29F4-4086-83D2-82E4216D3B27}" type="slidenum">
              <a:rPr lang="fr-FR" sz="900" b="0" strike="noStrike" spc="-1">
                <a:solidFill>
                  <a:srgbClr val="8B8B8B"/>
                </a:solidFill>
                <a:uFill>
                  <a:solidFill>
                    <a:srgbClr val="FFFFFF"/>
                  </a:solidFill>
                </a:uFill>
                <a:latin typeface="Calibri"/>
              </a:rPr>
              <a:t>2</a:t>
            </a:fld>
            <a:endParaRPr lang="fr-FR" sz="1400" b="0" strike="noStrike" spc="-1">
              <a:solidFill>
                <a:srgbClr val="000000"/>
              </a:solidFill>
              <a:uFill>
                <a:solidFill>
                  <a:srgbClr val="FFFFFF"/>
                </a:solidFill>
              </a:uFill>
              <a:latin typeface="Times New Roman"/>
            </a:endParaRPr>
          </a:p>
        </p:txBody>
      </p:sp>
      <p:sp>
        <p:nvSpPr>
          <p:cNvPr id="6"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6458040" y="6356520"/>
            <a:ext cx="2057040" cy="364680"/>
          </a:xfrm>
          <a:prstGeom prst="rect">
            <a:avLst/>
          </a:prstGeom>
          <a:noFill/>
          <a:ln>
            <a:noFill/>
          </a:ln>
        </p:spPr>
        <p:txBody>
          <a:bodyPr anchor="ctr"/>
          <a:lstStyle/>
          <a:p>
            <a:pPr algn="r">
              <a:lnSpc>
                <a:spcPct val="100000"/>
              </a:lnSpc>
            </a:pPr>
            <a:fld id="{ED689C85-8F8E-49C7-ABF7-3D78558F1F99}" type="slidenum">
              <a:rPr lang="fr-FR" sz="900" b="0" strike="noStrike" spc="-1">
                <a:solidFill>
                  <a:srgbClr val="8B8B8B"/>
                </a:solidFill>
                <a:uFill>
                  <a:solidFill>
                    <a:srgbClr val="FFFFFF"/>
                  </a:solidFill>
                </a:uFill>
                <a:latin typeface="Calibri"/>
              </a:rPr>
              <a:t>20</a:t>
            </a:fld>
            <a:endParaRPr lang="fr-FR" sz="1400" b="0" strike="noStrike" spc="-1">
              <a:solidFill>
                <a:srgbClr val="000000"/>
              </a:solidFill>
              <a:uFill>
                <a:solidFill>
                  <a:srgbClr val="FFFFFF"/>
                </a:solidFill>
              </a:uFill>
              <a:latin typeface="Times New Roman"/>
            </a:endParaRPr>
          </a:p>
        </p:txBody>
      </p:sp>
      <p:sp>
        <p:nvSpPr>
          <p:cNvPr id="318" name="CustomShape 2"/>
          <p:cNvSpPr/>
          <p:nvPr/>
        </p:nvSpPr>
        <p:spPr>
          <a:xfrm>
            <a:off x="432000" y="714600"/>
            <a:ext cx="8412120" cy="94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a:solidFill>
                  <a:srgbClr val="000000"/>
                </a:solidFill>
                <a:uFill>
                  <a:solidFill>
                    <a:srgbClr val="FFFFFF"/>
                  </a:solidFill>
                </a:uFill>
                <a:latin typeface="Calibri"/>
              </a:rPr>
              <a:t>En mode de chargement automatique des données au lancement, le disque optique est automatiquement analysé dès que l’interface s’affiche. Attendre que la barre de progression atteigne 100 % : toutes les données sont alors importées dans l’onglet central sans autre action. </a:t>
            </a:r>
            <a:endParaRPr lang="fr-FR" sz="1800" b="0" strike="noStrike" spc="-1">
              <a:solidFill>
                <a:srgbClr val="000000"/>
              </a:solidFill>
              <a:uFill>
                <a:solidFill>
                  <a:srgbClr val="FFFFFF"/>
                </a:solidFill>
              </a:uFill>
              <a:latin typeface="Arial"/>
            </a:endParaRPr>
          </a:p>
        </p:txBody>
      </p:sp>
      <p:pic>
        <p:nvPicPr>
          <p:cNvPr id="319" name="Image 318"/>
          <p:cNvPicPr/>
          <p:nvPr/>
        </p:nvPicPr>
        <p:blipFill>
          <a:blip r:embed="rId2"/>
          <a:srcRect t="22264" r="37182" b="19574"/>
          <a:stretch/>
        </p:blipFill>
        <p:spPr>
          <a:xfrm>
            <a:off x="16200" y="1800000"/>
            <a:ext cx="9055800" cy="1655640"/>
          </a:xfrm>
          <a:prstGeom prst="rect">
            <a:avLst/>
          </a:prstGeom>
          <a:ln>
            <a:solidFill>
              <a:srgbClr val="3465A4"/>
            </a:solidFill>
          </a:ln>
        </p:spPr>
      </p:pic>
      <p:sp>
        <p:nvSpPr>
          <p:cNvPr id="320" name="TextShape 3"/>
          <p:cNvSpPr txBox="1"/>
          <p:nvPr/>
        </p:nvSpPr>
        <p:spPr>
          <a:xfrm>
            <a:off x="576000" y="3824280"/>
            <a:ext cx="8352000" cy="502200"/>
          </a:xfrm>
          <a:prstGeom prst="rect">
            <a:avLst/>
          </a:prstGeom>
          <a:noFill/>
          <a:ln>
            <a:noFill/>
          </a:ln>
        </p:spPr>
        <p:txBody>
          <a:bodyPr lIns="90000" tIns="45000" rIns="90000" bIns="45000"/>
          <a:lstStyle/>
          <a:p>
            <a:pPr algn="just">
              <a:lnSpc>
                <a:spcPct val="100000"/>
              </a:lnSpc>
            </a:pPr>
            <a:r>
              <a:rPr lang="fr-FR" sz="1400" b="0" strike="noStrike" spc="-1">
                <a:solidFill>
                  <a:srgbClr val="000000"/>
                </a:solidFill>
                <a:uFill>
                  <a:solidFill>
                    <a:srgbClr val="FFFFFF"/>
                  </a:solidFill>
                </a:uFill>
                <a:latin typeface="Calibri"/>
              </a:rPr>
              <a:t>Si le chargement automatique n’est pas activée, il est possible de glisser-déposer le disque optique depuis le gestionnaire de fichiers vers l’onglet central.</a:t>
            </a:r>
            <a:endParaRPr lang="fr-FR" sz="1800" b="0" strike="noStrike" spc="-1">
              <a:solidFill>
                <a:srgbClr val="000000"/>
              </a:solidFill>
              <a:uFill>
                <a:solidFill>
                  <a:srgbClr val="FFFFFF"/>
                </a:solidFill>
              </a:uFill>
              <a:latin typeface="Arial"/>
            </a:endParaRPr>
          </a:p>
        </p:txBody>
      </p:sp>
      <p:sp>
        <p:nvSpPr>
          <p:cNvPr id="321" name="TextShape 4"/>
          <p:cNvSpPr txBox="1"/>
          <p:nvPr/>
        </p:nvSpPr>
        <p:spPr>
          <a:xfrm>
            <a:off x="576000" y="3591720"/>
            <a:ext cx="8424000" cy="296280"/>
          </a:xfrm>
          <a:prstGeom prst="rect">
            <a:avLst/>
          </a:prstGeom>
          <a:noFill/>
          <a:ln>
            <a:noFill/>
          </a:ln>
        </p:spPr>
        <p:txBody>
          <a:bodyPr lIns="90000" tIns="45000" rIns="90000" bIns="45000"/>
          <a:lstStyle/>
          <a:p>
            <a:r>
              <a:rPr lang="fr-FR" sz="1400" b="0" strike="noStrike" spc="-1">
                <a:solidFill>
                  <a:srgbClr val="000000"/>
                </a:solidFill>
                <a:uFill>
                  <a:solidFill>
                    <a:srgbClr val="FFFFFF"/>
                  </a:solidFill>
                </a:uFill>
                <a:latin typeface="Calibri"/>
              </a:rPr>
              <a:t>Il est possible d’interrompre le chargement en cas d’erreur : cliquer sur l’icône </a:t>
            </a:r>
          </a:p>
        </p:txBody>
      </p:sp>
      <p:pic>
        <p:nvPicPr>
          <p:cNvPr id="322" name="Image 321"/>
          <p:cNvPicPr/>
          <p:nvPr/>
        </p:nvPicPr>
        <p:blipFill>
          <a:blip r:embed="rId3"/>
          <a:stretch/>
        </p:blipFill>
        <p:spPr>
          <a:xfrm>
            <a:off x="7709400" y="3551400"/>
            <a:ext cx="282600" cy="272880"/>
          </a:xfrm>
          <a:prstGeom prst="rect">
            <a:avLst/>
          </a:prstGeom>
          <a:ln>
            <a:solidFill>
              <a:srgbClr val="3465A4"/>
            </a:solidFill>
          </a:ln>
        </p:spPr>
      </p:pic>
      <p:pic>
        <p:nvPicPr>
          <p:cNvPr id="323" name="Image 322"/>
          <p:cNvPicPr/>
          <p:nvPr/>
        </p:nvPicPr>
        <p:blipFill>
          <a:blip r:embed="rId4"/>
          <a:srcRect t="85721" r="74189"/>
          <a:stretch/>
        </p:blipFill>
        <p:spPr>
          <a:xfrm>
            <a:off x="6640560" y="4457880"/>
            <a:ext cx="2359440" cy="726120"/>
          </a:xfrm>
          <a:prstGeom prst="rect">
            <a:avLst/>
          </a:prstGeom>
          <a:ln>
            <a:solidFill>
              <a:srgbClr val="3465A4"/>
            </a:solidFill>
          </a:ln>
        </p:spPr>
      </p:pic>
      <p:sp>
        <p:nvSpPr>
          <p:cNvPr id="324" name="TextShape 5"/>
          <p:cNvSpPr txBox="1"/>
          <p:nvPr/>
        </p:nvSpPr>
        <p:spPr>
          <a:xfrm>
            <a:off x="576000" y="4598280"/>
            <a:ext cx="5904000" cy="1737720"/>
          </a:xfrm>
          <a:prstGeom prst="rect">
            <a:avLst/>
          </a:prstGeom>
          <a:noFill/>
          <a:ln>
            <a:noFill/>
          </a:ln>
        </p:spPr>
        <p:txBody>
          <a:bodyPr lIns="90000" tIns="45000" rIns="90000" bIns="45000"/>
          <a:lstStyle/>
          <a:p>
            <a:pPr algn="just">
              <a:lnSpc>
                <a:spcPct val="100000"/>
              </a:lnSpc>
            </a:pPr>
            <a:r>
              <a:rPr lang="fr-FR" sz="1400" b="0" strike="noStrike" spc="-1">
                <a:solidFill>
                  <a:srgbClr val="000000"/>
                </a:solidFill>
                <a:uFill>
                  <a:solidFill>
                    <a:srgbClr val="FFFFFF"/>
                  </a:solidFill>
                </a:uFill>
                <a:latin typeface="Calibri"/>
              </a:rPr>
              <a:t>Clique sur l’icône clé du Tableau de bord en bas de l’écran, à côté du « Menu démarrer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400" b="0" strike="noStrike" spc="-1">
                <a:solidFill>
                  <a:srgbClr val="000000"/>
                </a:solidFill>
                <a:uFill>
                  <a:solidFill>
                    <a:srgbClr val="FFFFFF"/>
                  </a:solidFill>
                </a:uFill>
                <a:latin typeface="Calibri"/>
              </a:rPr>
              <a:t>Puis sélectionner le disque optique en cliquant sur « Ouvrir dans le gestionnaire de fichiers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pic>
        <p:nvPicPr>
          <p:cNvPr id="325" name="Image 324"/>
          <p:cNvPicPr/>
          <p:nvPr/>
        </p:nvPicPr>
        <p:blipFill>
          <a:blip r:embed="rId5"/>
          <a:srcRect t="67336" r="81275" b="18512"/>
          <a:stretch/>
        </p:blipFill>
        <p:spPr>
          <a:xfrm>
            <a:off x="7288560" y="5256360"/>
            <a:ext cx="1711440" cy="719640"/>
          </a:xfrm>
          <a:prstGeom prst="rect">
            <a:avLst/>
          </a:prstGeom>
          <a:ln>
            <a:solidFill>
              <a:srgbClr val="3465A4"/>
            </a:solidFill>
          </a:ln>
        </p:spPr>
      </p:pic>
      <p:sp>
        <p:nvSpPr>
          <p:cNvPr id="326" name="CustomShape 6"/>
          <p:cNvSpPr/>
          <p:nvPr/>
        </p:nvSpPr>
        <p:spPr>
          <a:xfrm>
            <a:off x="97920" y="141120"/>
            <a:ext cx="8890920" cy="362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TRAITEMENT DIRECT DES PAYES a partir du lecteur de cdrom</a:t>
            </a:r>
            <a:endParaRPr lang="fr-FR" sz="1800" b="0" strike="noStrike" spc="-1">
              <a:solidFill>
                <a:srgbClr val="000000"/>
              </a:solidFill>
              <a:uFill>
                <a:solidFill>
                  <a:srgbClr val="FFFFFF"/>
                </a:solidFill>
              </a:uFill>
              <a:latin typeface="Arial"/>
            </a:endParaRPr>
          </a:p>
        </p:txBody>
      </p:sp>
      <p:sp>
        <p:nvSpPr>
          <p:cNvPr id="12"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97920" y="141120"/>
            <a:ext cx="8890920" cy="362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TRAITEMENT DIRECT DES PAYES a partir du lecteur de cdrom</a:t>
            </a:r>
            <a:endParaRPr lang="fr-FR" sz="1800" b="0" strike="noStrike" spc="-1">
              <a:solidFill>
                <a:srgbClr val="000000"/>
              </a:solidFill>
              <a:uFill>
                <a:solidFill>
                  <a:srgbClr val="FFFFFF"/>
                </a:solidFill>
              </a:uFill>
              <a:latin typeface="Arial"/>
            </a:endParaRPr>
          </a:p>
        </p:txBody>
      </p:sp>
      <p:pic>
        <p:nvPicPr>
          <p:cNvPr id="328" name="Image 327"/>
          <p:cNvPicPr/>
          <p:nvPr/>
        </p:nvPicPr>
        <p:blipFill>
          <a:blip r:embed="rId2"/>
          <a:srcRect t="1793" r="41120" b="56890"/>
          <a:stretch/>
        </p:blipFill>
        <p:spPr>
          <a:xfrm>
            <a:off x="72000" y="1512000"/>
            <a:ext cx="9033840" cy="3528000"/>
          </a:xfrm>
          <a:prstGeom prst="rect">
            <a:avLst/>
          </a:prstGeom>
          <a:ln>
            <a:solidFill>
              <a:srgbClr val="3465A4"/>
            </a:solidFill>
          </a:ln>
        </p:spPr>
      </p:pic>
      <p:sp>
        <p:nvSpPr>
          <p:cNvPr id="329" name="TextShape 2"/>
          <p:cNvSpPr txBox="1"/>
          <p:nvPr/>
        </p:nvSpPr>
        <p:spPr>
          <a:xfrm>
            <a:off x="432000" y="554760"/>
            <a:ext cx="8424000" cy="813240"/>
          </a:xfrm>
          <a:prstGeom prst="rect">
            <a:avLst/>
          </a:prstGeom>
          <a:noFill/>
          <a:ln>
            <a:noFill/>
          </a:ln>
        </p:spPr>
        <p:txBody>
          <a:bodyPr lIns="90000" tIns="45000" rIns="90000" bIns="45000"/>
          <a:lstStyle/>
          <a:p>
            <a:pPr algn="just"/>
            <a:r>
              <a:rPr lang="fr-FR" sz="1600" b="0" strike="noStrike" spc="-1">
                <a:solidFill>
                  <a:srgbClr val="000000"/>
                </a:solidFill>
                <a:uFill>
                  <a:solidFill>
                    <a:srgbClr val="FFFFFF"/>
                  </a:solidFill>
                </a:uFill>
                <a:latin typeface="Calibri"/>
              </a:rPr>
              <a:t>Lorsque le gestionnaire de fichiers est ouvert, réaliser un glisser-déposer du dossier contenant les bases de paye sur le disque (ici Anonyme) vers l’onglet central de l’interface graphique Altaïr. </a:t>
            </a:r>
          </a:p>
        </p:txBody>
      </p:sp>
      <p:sp>
        <p:nvSpPr>
          <p:cNvPr id="330" name="TextShape 3"/>
          <p:cNvSpPr txBox="1"/>
          <p:nvPr/>
        </p:nvSpPr>
        <p:spPr>
          <a:xfrm>
            <a:off x="2592000" y="4536000"/>
            <a:ext cx="3024000" cy="296280"/>
          </a:xfrm>
          <a:prstGeom prst="rect">
            <a:avLst/>
          </a:prstGeom>
          <a:noFill/>
          <a:ln>
            <a:noFill/>
          </a:ln>
        </p:spPr>
        <p:txBody>
          <a:bodyPr lIns="90000" tIns="45000" rIns="90000" bIns="45000"/>
          <a:lstStyle/>
          <a:p>
            <a:r>
              <a:rPr lang="fr-FR" sz="1400" b="0" strike="noStrike" spc="-1">
                <a:solidFill>
                  <a:srgbClr val="000000"/>
                </a:solidFill>
                <a:uFill>
                  <a:solidFill>
                    <a:srgbClr val="FFFFFF"/>
                  </a:solidFill>
                </a:uFill>
                <a:latin typeface="Calibri"/>
              </a:rPr>
              <a:t>Noter le chemin</a:t>
            </a:r>
            <a:r>
              <a:rPr lang="fr-FR" sz="1400" b="0" strike="noStrike" spc="-1">
                <a:solidFill>
                  <a:srgbClr val="6666FF"/>
                </a:solidFill>
                <a:uFill>
                  <a:solidFill>
                    <a:srgbClr val="FFFFFF"/>
                  </a:solidFill>
                </a:uFill>
                <a:latin typeface="Calibri"/>
              </a:rPr>
              <a:t> /mnt/cdrom</a:t>
            </a:r>
            <a:endParaRPr lang="fr-FR" sz="1400" b="0" strike="noStrike" spc="-1">
              <a:solidFill>
                <a:srgbClr val="000000"/>
              </a:solidFill>
              <a:uFill>
                <a:solidFill>
                  <a:srgbClr val="FFFFFF"/>
                </a:solidFill>
              </a:uFill>
              <a:latin typeface="Calibri"/>
            </a:endParaRPr>
          </a:p>
        </p:txBody>
      </p:sp>
      <p:sp>
        <p:nvSpPr>
          <p:cNvPr id="331" name="Line 4"/>
          <p:cNvSpPr/>
          <p:nvPr/>
        </p:nvSpPr>
        <p:spPr>
          <a:xfrm>
            <a:off x="5256000" y="4752000"/>
            <a:ext cx="576000" cy="72000"/>
          </a:xfrm>
          <a:prstGeom prst="line">
            <a:avLst/>
          </a:prstGeom>
          <a:ln>
            <a:solidFill>
              <a:srgbClr val="CC3300"/>
            </a:solidFill>
            <a:tailEnd type="triangle" w="med" len="med"/>
          </a:ln>
        </p:spPr>
        <p:style>
          <a:lnRef idx="0">
            <a:scrgbClr r="0" g="0" b="0"/>
          </a:lnRef>
          <a:fillRef idx="0">
            <a:scrgbClr r="0" g="0" b="0"/>
          </a:fillRef>
          <a:effectRef idx="0">
            <a:scrgbClr r="0" g="0" b="0"/>
          </a:effectRef>
          <a:fontRef idx="minor"/>
        </p:style>
      </p:sp>
      <p:pic>
        <p:nvPicPr>
          <p:cNvPr id="332" name="Image 331"/>
          <p:cNvPicPr/>
          <p:nvPr/>
        </p:nvPicPr>
        <p:blipFill>
          <a:blip r:embed="rId3"/>
          <a:srcRect l="18493" t="39991" r="53279" b="50571"/>
          <a:stretch/>
        </p:blipFill>
        <p:spPr>
          <a:xfrm>
            <a:off x="4968000" y="5400000"/>
            <a:ext cx="4176000" cy="719640"/>
          </a:xfrm>
          <a:prstGeom prst="rect">
            <a:avLst/>
          </a:prstGeom>
          <a:ln>
            <a:solidFill>
              <a:srgbClr val="3465A4"/>
            </a:solidFill>
          </a:ln>
        </p:spPr>
      </p:pic>
      <p:sp>
        <p:nvSpPr>
          <p:cNvPr id="333" name="TextShape 5"/>
          <p:cNvSpPr txBox="1"/>
          <p:nvPr/>
        </p:nvSpPr>
        <p:spPr>
          <a:xfrm>
            <a:off x="144000" y="5515560"/>
            <a:ext cx="4680000" cy="532440"/>
          </a:xfrm>
          <a:prstGeom prst="rect">
            <a:avLst/>
          </a:prstGeom>
          <a:noFill/>
          <a:ln>
            <a:noFill/>
          </a:ln>
        </p:spPr>
        <p:txBody>
          <a:bodyPr lIns="90000" tIns="45000" rIns="90000" bIns="45000"/>
          <a:lstStyle/>
          <a:p>
            <a:r>
              <a:rPr lang="fr-FR" sz="1500" b="0" strike="noStrike" spc="-1">
                <a:solidFill>
                  <a:srgbClr val="000000"/>
                </a:solidFill>
                <a:uFill>
                  <a:solidFill>
                    <a:srgbClr val="FFFFFF"/>
                  </a:solidFill>
                </a:uFill>
                <a:latin typeface="Calibri"/>
              </a:rPr>
              <a:t>Lorsque le dossier est lâché, l’importation commence automatiquement.</a:t>
            </a:r>
          </a:p>
        </p:txBody>
      </p:sp>
      <p:sp>
        <p:nvSpPr>
          <p:cNvPr id="9"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Image 2"/>
          <p:cNvPicPr/>
          <p:nvPr/>
        </p:nvPicPr>
        <p:blipFill>
          <a:blip r:embed="rId2"/>
          <a:srcRect t="1630" r="48114" b="61643"/>
          <a:stretch/>
        </p:blipFill>
        <p:spPr>
          <a:xfrm>
            <a:off x="0" y="995040"/>
            <a:ext cx="6279840" cy="2774160"/>
          </a:xfrm>
          <a:prstGeom prst="rect">
            <a:avLst/>
          </a:prstGeom>
          <a:ln>
            <a:noFill/>
          </a:ln>
        </p:spPr>
      </p:pic>
      <p:sp>
        <p:nvSpPr>
          <p:cNvPr id="335"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336" name="CustomShape 2"/>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337"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338" name="CustomShape 4"/>
          <p:cNvSpPr/>
          <p:nvPr/>
        </p:nvSpPr>
        <p:spPr>
          <a:xfrm>
            <a:off x="252720" y="18216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IMPORTER les données DE paYe à analyser</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39" name="CustomShape 5"/>
          <p:cNvSpPr/>
          <p:nvPr/>
        </p:nvSpPr>
        <p:spPr>
          <a:xfrm>
            <a:off x="6220800" y="1888920"/>
            <a:ext cx="223056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 Sélectionner le dossier des payes. </a:t>
            </a:r>
            <a:endParaRPr lang="fr-FR" sz="1800" b="0" strike="noStrike" spc="-1">
              <a:solidFill>
                <a:srgbClr val="000000"/>
              </a:solidFill>
              <a:uFill>
                <a:solidFill>
                  <a:srgbClr val="FFFFFF"/>
                </a:solidFill>
              </a:uFill>
              <a:latin typeface="Arial"/>
            </a:endParaRPr>
          </a:p>
        </p:txBody>
      </p:sp>
      <p:sp>
        <p:nvSpPr>
          <p:cNvPr id="340" name="CustomShape 6"/>
          <p:cNvSpPr/>
          <p:nvPr/>
        </p:nvSpPr>
        <p:spPr>
          <a:xfrm>
            <a:off x="4185720" y="2925000"/>
            <a:ext cx="4538160" cy="430200"/>
          </a:xfrm>
          <a:prstGeom prst="rect">
            <a:avLst/>
          </a:prstGeom>
          <a:noFill/>
          <a:ln>
            <a:noFill/>
          </a:ln>
        </p:spPr>
        <p:style>
          <a:lnRef idx="0">
            <a:scrgbClr r="0" g="0" b="0"/>
          </a:lnRef>
          <a:fillRef idx="0">
            <a:scrgbClr r="0" g="0" b="0"/>
          </a:fillRef>
          <a:effectRef idx="0">
            <a:scrgbClr r="0" g="0" b="0"/>
          </a:effectRef>
          <a:fontRef idx="minor"/>
        </p:style>
      </p:sp>
      <p:sp>
        <p:nvSpPr>
          <p:cNvPr id="341" name="CustomShape 7"/>
          <p:cNvSpPr/>
          <p:nvPr/>
        </p:nvSpPr>
        <p:spPr>
          <a:xfrm rot="21585000" flipH="1">
            <a:off x="1870560" y="3331440"/>
            <a:ext cx="1006920" cy="43092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42" name="CustomShape 8"/>
          <p:cNvSpPr/>
          <p:nvPr/>
        </p:nvSpPr>
        <p:spPr>
          <a:xfrm flipH="1">
            <a:off x="2879280" y="3107160"/>
            <a:ext cx="1609200" cy="401760"/>
          </a:xfrm>
          <a:custGeom>
            <a:avLst/>
            <a:gdLst/>
            <a:ahLst/>
            <a:cxnLst/>
            <a:rect l="l" t="t" r="r" b="b"/>
            <a:pathLst>
              <a:path w="21600" h="21600">
                <a:moveTo>
                  <a:pt x="0" y="0"/>
                </a:moveTo>
                <a:lnTo>
                  <a:pt x="21600" y="21600"/>
                </a:lnTo>
              </a:path>
            </a:pathLst>
          </a:custGeom>
          <a:noFill/>
          <a:ln>
            <a:tailEnd type="arrow" w="med" len="med"/>
          </a:ln>
        </p:spPr>
        <p:style>
          <a:lnRef idx="1">
            <a:schemeClr val="accent2"/>
          </a:lnRef>
          <a:fillRef idx="0">
            <a:schemeClr val="accent2"/>
          </a:fillRef>
          <a:effectRef idx="0">
            <a:schemeClr val="accent2"/>
          </a:effectRef>
          <a:fontRef idx="minor"/>
        </p:style>
      </p:sp>
      <p:sp>
        <p:nvSpPr>
          <p:cNvPr id="343" name="CustomShape 9"/>
          <p:cNvSpPr/>
          <p:nvPr/>
        </p:nvSpPr>
        <p:spPr>
          <a:xfrm>
            <a:off x="4547880" y="2541240"/>
            <a:ext cx="1672560" cy="85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a:solidFill>
                <a:srgbClr val="000000"/>
              </a:solidFill>
              <a:uFill>
                <a:solidFill>
                  <a:srgbClr val="FFFFFF"/>
                </a:solidFill>
              </a:uFill>
              <a:latin typeface="Arial"/>
            </a:endParaRPr>
          </a:p>
        </p:txBody>
      </p:sp>
      <p:sp>
        <p:nvSpPr>
          <p:cNvPr id="345" name="TextShape 11"/>
          <p:cNvSpPr txBox="1"/>
          <p:nvPr/>
        </p:nvSpPr>
        <p:spPr>
          <a:xfrm>
            <a:off x="6458040" y="6356520"/>
            <a:ext cx="2057040" cy="364680"/>
          </a:xfrm>
          <a:prstGeom prst="rect">
            <a:avLst/>
          </a:prstGeom>
          <a:noFill/>
          <a:ln>
            <a:noFill/>
          </a:ln>
        </p:spPr>
        <p:txBody>
          <a:bodyPr anchor="ctr"/>
          <a:lstStyle/>
          <a:p>
            <a:pPr algn="r">
              <a:lnSpc>
                <a:spcPct val="100000"/>
              </a:lnSpc>
            </a:pPr>
            <a:fld id="{21A3527D-6909-46B9-A5BF-18BD122FA5B4}" type="slidenum">
              <a:rPr lang="fr-FR" sz="900" b="0" strike="noStrike" spc="-1">
                <a:solidFill>
                  <a:srgbClr val="8B8B8B"/>
                </a:solidFill>
                <a:uFill>
                  <a:solidFill>
                    <a:srgbClr val="FFFFFF"/>
                  </a:solidFill>
                </a:uFill>
                <a:latin typeface="Calibri"/>
              </a:rPr>
              <a:t>22</a:t>
            </a:fld>
            <a:endParaRPr lang="fr-FR" sz="1400" b="0" strike="noStrike" spc="-1">
              <a:solidFill>
                <a:srgbClr val="000000"/>
              </a:solidFill>
              <a:uFill>
                <a:solidFill>
                  <a:srgbClr val="FFFFFF"/>
                </a:solidFill>
              </a:uFill>
              <a:latin typeface="Times New Roman"/>
            </a:endParaRPr>
          </a:p>
        </p:txBody>
      </p:sp>
      <p:sp>
        <p:nvSpPr>
          <p:cNvPr id="346" name="CustomShape 12"/>
          <p:cNvSpPr/>
          <p:nvPr/>
        </p:nvSpPr>
        <p:spPr>
          <a:xfrm>
            <a:off x="609120" y="4936320"/>
            <a:ext cx="80510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 clé sont alors automatiquement importées.</a:t>
            </a:r>
            <a:endParaRPr lang="fr-FR" sz="1800" b="0" strike="noStrike" spc="-1">
              <a:solidFill>
                <a:srgbClr val="000000"/>
              </a:solidFill>
              <a:uFill>
                <a:solidFill>
                  <a:srgbClr val="FFFFFF"/>
                </a:solidFill>
              </a:uFill>
              <a:latin typeface="Arial"/>
            </a:endParaRPr>
          </a:p>
        </p:txBody>
      </p:sp>
      <p:sp>
        <p:nvSpPr>
          <p:cNvPr id="347" name="CustomShape 13"/>
          <p:cNvSpPr/>
          <p:nvPr/>
        </p:nvSpPr>
        <p:spPr>
          <a:xfrm flipH="1" flipV="1">
            <a:off x="2181600" y="1886040"/>
            <a:ext cx="3932280" cy="240120"/>
          </a:xfrm>
          <a:custGeom>
            <a:avLst/>
            <a:gdLst/>
            <a:ahLst/>
            <a:cxnLst/>
            <a:rect l="l" t="t" r="r" b="b"/>
            <a:pathLst>
              <a:path w="21600" h="21600">
                <a:moveTo>
                  <a:pt x="0" y="0"/>
                </a:moveTo>
                <a:lnTo>
                  <a:pt x="21600" y="21600"/>
                </a:lnTo>
              </a:path>
            </a:pathLst>
          </a:custGeom>
          <a:noFill/>
          <a:ln>
            <a:tailEnd type="arrow" w="med" len="med"/>
          </a:ln>
        </p:spPr>
        <p:style>
          <a:lnRef idx="1">
            <a:schemeClr val="accent2"/>
          </a:lnRef>
          <a:fillRef idx="0">
            <a:schemeClr val="accent2"/>
          </a:fillRef>
          <a:effectRef idx="0">
            <a:schemeClr val="accent2"/>
          </a:effectRef>
          <a:fontRef idx="minor"/>
        </p:style>
      </p:sp>
      <p:sp>
        <p:nvSpPr>
          <p:cNvPr id="16"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ustomShape 1"/>
          <p:cNvSpPr/>
          <p:nvPr/>
        </p:nvSpPr>
        <p:spPr>
          <a:xfrm>
            <a:off x="221040" y="1772640"/>
            <a:ext cx="8475480" cy="341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349" name="CustomShape 2"/>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350"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351" name="CustomShape 4"/>
          <p:cNvSpPr/>
          <p:nvPr/>
        </p:nvSpPr>
        <p:spPr>
          <a:xfrm>
            <a:off x="199080" y="296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ONGLETS D’IMPORTATION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52" name="CustomShape 5"/>
          <p:cNvSpPr/>
          <p:nvPr/>
        </p:nvSpPr>
        <p:spPr>
          <a:xfrm>
            <a:off x="302040" y="944280"/>
            <a:ext cx="8787960" cy="3490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Arial"/>
                <a:ea typeface="DejaVu Sans"/>
              </a:rPr>
              <a:t>Résultat de l’importation des données XHL</a:t>
            </a:r>
            <a:endParaRPr lang="fr-FR" sz="1800" b="0" strike="noStrike" spc="-1">
              <a:solidFill>
                <a:srgbClr val="000000"/>
              </a:solidFill>
              <a:uFill>
                <a:solidFill>
                  <a:srgbClr val="FFFFFF"/>
                </a:solidFill>
              </a:uFill>
              <a:latin typeface="Arial"/>
            </a:endParaRPr>
          </a:p>
        </p:txBody>
      </p:sp>
      <p:sp>
        <p:nvSpPr>
          <p:cNvPr id="353" name="CustomShape 6"/>
          <p:cNvSpPr/>
          <p:nvPr/>
        </p:nvSpPr>
        <p:spPr>
          <a:xfrm>
            <a:off x="221040" y="5193000"/>
            <a:ext cx="8868960" cy="118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budgets annexes.</a:t>
            </a:r>
            <a:endParaRPr lang="fr-FR" sz="1800" b="0" strike="noStrike" spc="-1">
              <a:solidFill>
                <a:srgbClr val="000000"/>
              </a:solidFill>
              <a:uFill>
                <a:solidFill>
                  <a:srgbClr val="FFFFFF"/>
                </a:solidFill>
              </a:uFill>
              <a:latin typeface="Arial"/>
            </a:endParaRPr>
          </a:p>
        </p:txBody>
      </p:sp>
      <p:sp>
        <p:nvSpPr>
          <p:cNvPr id="355" name="TextShape 8"/>
          <p:cNvSpPr txBox="1"/>
          <p:nvPr/>
        </p:nvSpPr>
        <p:spPr>
          <a:xfrm>
            <a:off x="6458040" y="6356520"/>
            <a:ext cx="2057040" cy="364680"/>
          </a:xfrm>
          <a:prstGeom prst="rect">
            <a:avLst/>
          </a:prstGeom>
          <a:noFill/>
          <a:ln>
            <a:noFill/>
          </a:ln>
        </p:spPr>
        <p:txBody>
          <a:bodyPr anchor="ctr"/>
          <a:lstStyle/>
          <a:p>
            <a:pPr algn="r">
              <a:lnSpc>
                <a:spcPct val="100000"/>
              </a:lnSpc>
            </a:pPr>
            <a:fld id="{66D8C12D-FA56-4BF9-837A-612707D64B73}" type="slidenum">
              <a:rPr lang="fr-FR" sz="900" b="0" strike="noStrike" spc="-1">
                <a:solidFill>
                  <a:srgbClr val="8B8B8B"/>
                </a:solidFill>
                <a:uFill>
                  <a:solidFill>
                    <a:srgbClr val="FFFFFF"/>
                  </a:solidFill>
                </a:uFill>
                <a:latin typeface="Calibri"/>
              </a:rPr>
              <a:t>23</a:t>
            </a:fld>
            <a:endParaRPr lang="fr-FR" sz="1400" b="0" strike="noStrike" spc="-1">
              <a:solidFill>
                <a:srgbClr val="000000"/>
              </a:solidFill>
              <a:uFill>
                <a:solidFill>
                  <a:srgbClr val="FFFFFF"/>
                </a:solidFill>
              </a:uFill>
              <a:latin typeface="Times New Roman"/>
            </a:endParaRPr>
          </a:p>
        </p:txBody>
      </p:sp>
      <p:pic>
        <p:nvPicPr>
          <p:cNvPr id="356" name="Image 1"/>
          <p:cNvPicPr/>
          <p:nvPr/>
        </p:nvPicPr>
        <p:blipFill>
          <a:blip r:embed="rId2"/>
          <a:srcRect r="49442" b="61932"/>
          <a:stretch/>
        </p:blipFill>
        <p:spPr>
          <a:xfrm>
            <a:off x="703800" y="1430640"/>
            <a:ext cx="7881480" cy="3535920"/>
          </a:xfrm>
          <a:prstGeom prst="rect">
            <a:avLst/>
          </a:prstGeom>
          <a:ln>
            <a:noFill/>
          </a:ln>
        </p:spPr>
      </p:pic>
      <p:sp>
        <p:nvSpPr>
          <p:cNvPr id="11"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2"/>
          <p:cNvSpPr txBox="1"/>
          <p:nvPr/>
        </p:nvSpPr>
        <p:spPr>
          <a:xfrm>
            <a:off x="6458040" y="6356520"/>
            <a:ext cx="2057040" cy="364680"/>
          </a:xfrm>
          <a:prstGeom prst="rect">
            <a:avLst/>
          </a:prstGeom>
          <a:noFill/>
          <a:ln>
            <a:noFill/>
          </a:ln>
        </p:spPr>
        <p:txBody>
          <a:bodyPr anchor="ctr"/>
          <a:lstStyle/>
          <a:p>
            <a:pPr algn="r">
              <a:lnSpc>
                <a:spcPct val="100000"/>
              </a:lnSpc>
            </a:pPr>
            <a:fld id="{DF05794B-F694-467A-8640-ABFC8DFB84DE}" type="slidenum">
              <a:rPr lang="fr-FR" sz="900" b="0" strike="noStrike" spc="-1">
                <a:solidFill>
                  <a:srgbClr val="8B8B8B"/>
                </a:solidFill>
                <a:uFill>
                  <a:solidFill>
                    <a:srgbClr val="FFFFFF"/>
                  </a:solidFill>
                </a:uFill>
                <a:latin typeface="Calibri"/>
              </a:rPr>
              <a:t>24</a:t>
            </a:fld>
            <a:endParaRPr lang="fr-FR" sz="1400" b="0" strike="noStrike" spc="-1">
              <a:solidFill>
                <a:srgbClr val="000000"/>
              </a:solidFill>
              <a:uFill>
                <a:solidFill>
                  <a:srgbClr val="FFFFFF"/>
                </a:solidFill>
              </a:uFill>
              <a:latin typeface="Times New Roman"/>
            </a:endParaRPr>
          </a:p>
        </p:txBody>
      </p:sp>
      <p:pic>
        <p:nvPicPr>
          <p:cNvPr id="359" name="Image 3"/>
          <p:cNvPicPr/>
          <p:nvPr/>
        </p:nvPicPr>
        <p:blipFill>
          <a:blip r:embed="rId2"/>
          <a:srcRect l="22296" t="10417" r="51170" b="61195"/>
          <a:stretch/>
        </p:blipFill>
        <p:spPr>
          <a:xfrm>
            <a:off x="5638320" y="1148400"/>
            <a:ext cx="3451680" cy="2076120"/>
          </a:xfrm>
          <a:prstGeom prst="rect">
            <a:avLst/>
          </a:prstGeom>
          <a:ln>
            <a:noFill/>
          </a:ln>
        </p:spPr>
      </p:pic>
      <p:sp>
        <p:nvSpPr>
          <p:cNvPr id="360" name="CustomShape 3"/>
          <p:cNvSpPr/>
          <p:nvPr/>
        </p:nvSpPr>
        <p:spPr>
          <a:xfrm>
            <a:off x="199080" y="296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61" name="CustomShape 4"/>
          <p:cNvSpPr/>
          <p:nvPr/>
        </p:nvSpPr>
        <p:spPr>
          <a:xfrm>
            <a:off x="199080" y="1447920"/>
            <a:ext cx="543888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Calibri"/>
              </a:rPr>
              <a:t>Les données de paye au format XHL/XML  peuvent être affichées dans leur format natif.</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Sélectionner le fichier à afficher dans l’onglet central, puis clic droit et clic sur  l’option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rPr>
              <a:t>Afficher le code XML</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362" name="CustomShape 5"/>
          <p:cNvSpPr/>
          <p:nvPr/>
        </p:nvSpPr>
        <p:spPr>
          <a:xfrm>
            <a:off x="199080" y="3216960"/>
            <a:ext cx="8890920" cy="365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Un éditeur de texte s’ouvre alors avec les données.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Pour aller à une ligne donnée du fichier, utiliser le raccourci clavier Ctrl + G et rentrer le numéro de ligne dans le dialogue.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Voir le site Xemelios de la DGFIP pour l’interprétation des balises, ou utiliser le menu</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rPr>
              <a:t> Aide </a:t>
            </a:r>
            <a:r>
              <a:rPr lang="fr-FR" sz="1800" b="0" strike="noStrike" spc="-1">
                <a:solidFill>
                  <a:srgbClr val="000000"/>
                </a:solidFill>
                <a:uFill>
                  <a:solidFill>
                    <a:srgbClr val="FFFFFF"/>
                  </a:solidFill>
                </a:uFill>
                <a:latin typeface="Calibri"/>
              </a:rPr>
              <a:t>&gt; Aide de l’interface graphique Altaïr et suivre le lien dans la rubrique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 Le Schéma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sp>
        <p:nvSpPr>
          <p:cNvPr id="364" name="TextShape 2"/>
          <p:cNvSpPr txBox="1"/>
          <p:nvPr/>
        </p:nvSpPr>
        <p:spPr>
          <a:xfrm>
            <a:off x="6458040" y="6356520"/>
            <a:ext cx="2057040" cy="364680"/>
          </a:xfrm>
          <a:prstGeom prst="rect">
            <a:avLst/>
          </a:prstGeom>
          <a:noFill/>
          <a:ln>
            <a:noFill/>
          </a:ln>
        </p:spPr>
        <p:txBody>
          <a:bodyPr anchor="ctr"/>
          <a:lstStyle/>
          <a:p>
            <a:pPr algn="r">
              <a:lnSpc>
                <a:spcPct val="100000"/>
              </a:lnSpc>
            </a:pPr>
            <a:fld id="{FF218338-E855-4D26-8BA3-5B770311FC32}" type="slidenum">
              <a:rPr lang="fr-FR" sz="900" b="0" strike="noStrike" spc="-1">
                <a:solidFill>
                  <a:srgbClr val="8B8B8B"/>
                </a:solidFill>
                <a:uFill>
                  <a:solidFill>
                    <a:srgbClr val="FFFFFF"/>
                  </a:solidFill>
                </a:uFill>
                <a:latin typeface="Calibri"/>
              </a:rPr>
              <a:t>25</a:t>
            </a:fld>
            <a:endParaRPr lang="fr-FR" sz="1400" b="0" strike="noStrike" spc="-1">
              <a:solidFill>
                <a:srgbClr val="000000"/>
              </a:solidFill>
              <a:uFill>
                <a:solidFill>
                  <a:srgbClr val="FFFFFF"/>
                </a:solidFill>
              </a:uFill>
              <a:latin typeface="Times New Roman"/>
            </a:endParaRPr>
          </a:p>
        </p:txBody>
      </p:sp>
      <p:pic>
        <p:nvPicPr>
          <p:cNvPr id="365" name="Image 4"/>
          <p:cNvPicPr/>
          <p:nvPr/>
        </p:nvPicPr>
        <p:blipFill>
          <a:blip r:embed="rId2"/>
          <a:srcRect l="18122" t="9671" r="31455" b="4614"/>
          <a:stretch/>
        </p:blipFill>
        <p:spPr>
          <a:xfrm>
            <a:off x="197640" y="748440"/>
            <a:ext cx="6144840" cy="5972760"/>
          </a:xfrm>
          <a:prstGeom prst="rect">
            <a:avLst/>
          </a:prstGeom>
          <a:ln>
            <a:noFill/>
          </a:ln>
        </p:spPr>
      </p:pic>
      <p:sp>
        <p:nvSpPr>
          <p:cNvPr id="366" name="CustomShape 3"/>
          <p:cNvSpPr/>
          <p:nvPr/>
        </p:nvSpPr>
        <p:spPr>
          <a:xfrm>
            <a:off x="6571080" y="1052640"/>
            <a:ext cx="1944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En-tête XML</a:t>
            </a:r>
            <a:endParaRPr lang="fr-FR" sz="1800" b="0" strike="noStrike" spc="-1">
              <a:solidFill>
                <a:srgbClr val="000000"/>
              </a:solidFill>
              <a:uFill>
                <a:solidFill>
                  <a:srgbClr val="FFFFFF"/>
                </a:solidFill>
              </a:uFill>
              <a:latin typeface="Arial"/>
            </a:endParaRPr>
          </a:p>
        </p:txBody>
      </p:sp>
      <p:sp>
        <p:nvSpPr>
          <p:cNvPr id="367" name="CustomShape 4"/>
          <p:cNvSpPr/>
          <p:nvPr/>
        </p:nvSpPr>
        <p:spPr>
          <a:xfrm>
            <a:off x="6571080" y="1992960"/>
            <a:ext cx="1944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Année, Mois</a:t>
            </a:r>
            <a:endParaRPr lang="fr-FR" sz="1800" b="0" strike="noStrike" spc="-1">
              <a:solidFill>
                <a:srgbClr val="000000"/>
              </a:solidFill>
              <a:uFill>
                <a:solidFill>
                  <a:srgbClr val="FFFFFF"/>
                </a:solidFill>
              </a:uFill>
              <a:latin typeface="Arial"/>
            </a:endParaRPr>
          </a:p>
        </p:txBody>
      </p:sp>
      <p:sp>
        <p:nvSpPr>
          <p:cNvPr id="368" name="CustomShape 5"/>
          <p:cNvSpPr/>
          <p:nvPr/>
        </p:nvSpPr>
        <p:spPr>
          <a:xfrm>
            <a:off x="6571080" y="2742120"/>
            <a:ext cx="19440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Budget, Employeur,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rPr>
              <a:t>Siret</a:t>
            </a:r>
            <a:endParaRPr lang="fr-FR" sz="1800" b="0" strike="noStrike" spc="-1">
              <a:solidFill>
                <a:srgbClr val="000000"/>
              </a:solidFill>
              <a:uFill>
                <a:solidFill>
                  <a:srgbClr val="FFFFFF"/>
                </a:solidFill>
              </a:uFill>
              <a:latin typeface="Arial"/>
            </a:endParaRPr>
          </a:p>
        </p:txBody>
      </p:sp>
      <p:sp>
        <p:nvSpPr>
          <p:cNvPr id="369" name="CustomShape 6"/>
          <p:cNvSpPr/>
          <p:nvPr/>
        </p:nvSpPr>
        <p:spPr>
          <a:xfrm>
            <a:off x="6571080" y="5020200"/>
            <a:ext cx="1944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Début des payes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70" name="CustomShape 7"/>
          <p:cNvSpPr/>
          <p:nvPr/>
        </p:nvSpPr>
        <p:spPr>
          <a:xfrm flipH="1" flipV="1">
            <a:off x="2070000" y="5241240"/>
            <a:ext cx="4426920" cy="10440"/>
          </a:xfrm>
          <a:custGeom>
            <a:avLst/>
            <a:gdLst/>
            <a:ahLst/>
            <a:cxnLst/>
            <a:rect l="l" t="t" r="r" b="b"/>
            <a:pathLst>
              <a:path w="21600" h="21600">
                <a:moveTo>
                  <a:pt x="0" y="0"/>
                </a:moveTo>
                <a:lnTo>
                  <a:pt x="21600" y="21600"/>
                </a:lnTo>
              </a:path>
            </a:pathLst>
          </a:custGeom>
          <a:noFill/>
          <a:ln w="38160">
            <a:tailEnd type="triangle" w="med" len="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1920" y="3027600"/>
            <a:ext cx="4707720" cy="20160"/>
          </a:xfrm>
          <a:custGeom>
            <a:avLst/>
            <a:gdLst/>
            <a:ahLst/>
            <a:cxnLst/>
            <a:rect l="l" t="t" r="r" b="b"/>
            <a:pathLst>
              <a:path w="21600" h="21600">
                <a:moveTo>
                  <a:pt x="0" y="0"/>
                </a:moveTo>
                <a:lnTo>
                  <a:pt x="21600" y="21600"/>
                </a:lnTo>
              </a:path>
            </a:pathLst>
          </a:custGeom>
          <a:noFill/>
          <a:ln w="38160">
            <a:tailEnd type="triangle" w="med" len="med"/>
          </a:ln>
        </p:spPr>
        <p:style>
          <a:lnRef idx="1">
            <a:schemeClr val="accent2"/>
          </a:lnRef>
          <a:fillRef idx="0">
            <a:schemeClr val="accent2"/>
          </a:fillRef>
          <a:effectRef idx="0">
            <a:schemeClr val="accent2"/>
          </a:effectRef>
          <a:fontRef idx="minor"/>
        </p:style>
      </p:sp>
      <p:sp>
        <p:nvSpPr>
          <p:cNvPr id="372" name="CustomShape 9"/>
          <p:cNvSpPr/>
          <p:nvPr/>
        </p:nvSpPr>
        <p:spPr>
          <a:xfrm flipH="1">
            <a:off x="2296800" y="2177640"/>
            <a:ext cx="4273920" cy="360"/>
          </a:xfrm>
          <a:custGeom>
            <a:avLst/>
            <a:gdLst/>
            <a:ahLst/>
            <a:cxnLst/>
            <a:rect l="l" t="t" r="r" b="b"/>
            <a:pathLst>
              <a:path w="21600" h="21600">
                <a:moveTo>
                  <a:pt x="0" y="0"/>
                </a:moveTo>
                <a:lnTo>
                  <a:pt x="21600" y="21600"/>
                </a:lnTo>
              </a:path>
            </a:pathLst>
          </a:custGeom>
          <a:noFill/>
          <a:ln w="38160">
            <a:tailEnd type="triangle" w="med" len="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7720" cy="40356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9800" cy="23256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3000" cy="315720"/>
          </a:xfrm>
          <a:prstGeom prst="ellipse">
            <a:avLst/>
          </a:prstGeom>
          <a:noFill/>
          <a:ln w="38160">
            <a:solidFill>
              <a:srgbClr val="FF0000"/>
            </a:solidFill>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6"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2"/>
          <p:cNvSpPr txBox="1"/>
          <p:nvPr/>
        </p:nvSpPr>
        <p:spPr>
          <a:xfrm>
            <a:off x="6458040" y="6356520"/>
            <a:ext cx="2057040" cy="364680"/>
          </a:xfrm>
          <a:prstGeom prst="rect">
            <a:avLst/>
          </a:prstGeom>
          <a:noFill/>
          <a:ln>
            <a:noFill/>
          </a:ln>
        </p:spPr>
        <p:txBody>
          <a:bodyPr anchor="ctr"/>
          <a:lstStyle/>
          <a:p>
            <a:pPr algn="r">
              <a:lnSpc>
                <a:spcPct val="100000"/>
              </a:lnSpc>
            </a:pPr>
            <a:fld id="{E7BE0F24-319E-4ACD-87F6-CD53231BB137}" type="slidenum">
              <a:rPr lang="fr-FR" sz="900" b="0" strike="noStrike" spc="-1">
                <a:solidFill>
                  <a:srgbClr val="8B8B8B"/>
                </a:solidFill>
                <a:uFill>
                  <a:solidFill>
                    <a:srgbClr val="FFFFFF"/>
                  </a:solidFill>
                </a:uFill>
                <a:latin typeface="Calibri"/>
              </a:rPr>
              <a:t>26</a:t>
            </a:fld>
            <a:endParaRPr lang="fr-FR" sz="1400" b="0" strike="noStrike" spc="-1">
              <a:solidFill>
                <a:srgbClr val="000000"/>
              </a:solidFill>
              <a:uFill>
                <a:solidFill>
                  <a:srgbClr val="FFFFFF"/>
                </a:solidFill>
              </a:uFill>
              <a:latin typeface="Times New Roman"/>
            </a:endParaRPr>
          </a:p>
        </p:txBody>
      </p:sp>
      <p:sp>
        <p:nvSpPr>
          <p:cNvPr id="379" name="CustomShape 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380" name="Image 4"/>
          <p:cNvPicPr/>
          <p:nvPr/>
        </p:nvPicPr>
        <p:blipFill>
          <a:blip r:embed="rId2"/>
          <a:srcRect l="23213" t="13440" r="46638" b="10765"/>
          <a:stretch/>
        </p:blipFill>
        <p:spPr>
          <a:xfrm>
            <a:off x="1086840" y="754920"/>
            <a:ext cx="3922200" cy="5544000"/>
          </a:xfrm>
          <a:prstGeom prst="rect">
            <a:avLst/>
          </a:prstGeom>
          <a:ln>
            <a:noFill/>
          </a:ln>
        </p:spPr>
      </p:pic>
      <p:sp>
        <p:nvSpPr>
          <p:cNvPr id="381" name="CustomShape 4"/>
          <p:cNvSpPr/>
          <p:nvPr/>
        </p:nvSpPr>
        <p:spPr>
          <a:xfrm>
            <a:off x="990720" y="2026800"/>
            <a:ext cx="4122000" cy="45360"/>
          </a:xfrm>
          <a:prstGeom prst="rect">
            <a:avLst/>
          </a:prstGeom>
          <a:ln>
            <a:noFill/>
          </a:ln>
        </p:spPr>
        <p:style>
          <a:lnRef idx="2">
            <a:schemeClr val="accent6"/>
          </a:lnRef>
          <a:fillRef idx="1">
            <a:schemeClr val="lt1"/>
          </a:fillRef>
          <a:effectRef idx="0">
            <a:schemeClr val="accent6"/>
          </a:effectRef>
          <a:fontRef idx="minor"/>
        </p:style>
      </p:sp>
      <p:sp>
        <p:nvSpPr>
          <p:cNvPr id="382" name="CustomShape 5"/>
          <p:cNvSpPr/>
          <p:nvPr/>
        </p:nvSpPr>
        <p:spPr>
          <a:xfrm>
            <a:off x="1158120" y="2507040"/>
            <a:ext cx="4122000" cy="45360"/>
          </a:xfrm>
          <a:prstGeom prst="rect">
            <a:avLst/>
          </a:prstGeom>
          <a:ln>
            <a:noFill/>
          </a:ln>
        </p:spPr>
        <p:style>
          <a:lnRef idx="2">
            <a:schemeClr val="accent6"/>
          </a:lnRef>
          <a:fillRef idx="1">
            <a:schemeClr val="lt1"/>
          </a:fillRef>
          <a:effectRef idx="0">
            <a:schemeClr val="accent6"/>
          </a:effectRef>
          <a:fontRef idx="minor"/>
        </p:style>
      </p:sp>
      <p:sp>
        <p:nvSpPr>
          <p:cNvPr id="383" name="CustomShape 6"/>
          <p:cNvSpPr/>
          <p:nvPr/>
        </p:nvSpPr>
        <p:spPr>
          <a:xfrm>
            <a:off x="967680" y="3322080"/>
            <a:ext cx="4122000" cy="45360"/>
          </a:xfrm>
          <a:prstGeom prst="rect">
            <a:avLst/>
          </a:prstGeom>
          <a:ln>
            <a:noFill/>
          </a:ln>
        </p:spPr>
        <p:style>
          <a:lnRef idx="2">
            <a:schemeClr val="accent6"/>
          </a:lnRef>
          <a:fillRef idx="1">
            <a:schemeClr val="lt1"/>
          </a:fillRef>
          <a:effectRef idx="0">
            <a:schemeClr val="accent6"/>
          </a:effectRef>
          <a:fontRef idx="minor"/>
        </p:style>
      </p:sp>
      <p:sp>
        <p:nvSpPr>
          <p:cNvPr id="384" name="CustomShape 7"/>
          <p:cNvSpPr/>
          <p:nvPr/>
        </p:nvSpPr>
        <p:spPr>
          <a:xfrm>
            <a:off x="967680" y="2507040"/>
            <a:ext cx="4122000" cy="45360"/>
          </a:xfrm>
          <a:prstGeom prst="rect">
            <a:avLst/>
          </a:prstGeom>
          <a:ln>
            <a:noFill/>
          </a:ln>
        </p:spPr>
        <p:style>
          <a:lnRef idx="2">
            <a:schemeClr val="accent6"/>
          </a:lnRef>
          <a:fillRef idx="1">
            <a:schemeClr val="lt1"/>
          </a:fillRef>
          <a:effectRef idx="0">
            <a:schemeClr val="accent6"/>
          </a:effectRef>
          <a:fontRef idx="minor"/>
        </p:style>
      </p:sp>
      <p:sp>
        <p:nvSpPr>
          <p:cNvPr id="385" name="CustomShape 8"/>
          <p:cNvSpPr/>
          <p:nvPr/>
        </p:nvSpPr>
        <p:spPr>
          <a:xfrm>
            <a:off x="990720" y="3652560"/>
            <a:ext cx="4122000" cy="45360"/>
          </a:xfrm>
          <a:prstGeom prst="rect">
            <a:avLst/>
          </a:prstGeom>
          <a:ln>
            <a:noFill/>
          </a:ln>
        </p:spPr>
        <p:style>
          <a:lnRef idx="2">
            <a:schemeClr val="accent6"/>
          </a:lnRef>
          <a:fillRef idx="1">
            <a:schemeClr val="lt1"/>
          </a:fillRef>
          <a:effectRef idx="0">
            <a:schemeClr val="accent6"/>
          </a:effectRef>
          <a:fontRef idx="minor"/>
        </p:style>
      </p:sp>
      <p:sp>
        <p:nvSpPr>
          <p:cNvPr id="386" name="CustomShape 9"/>
          <p:cNvSpPr/>
          <p:nvPr/>
        </p:nvSpPr>
        <p:spPr>
          <a:xfrm>
            <a:off x="1325880" y="3528000"/>
            <a:ext cx="1066320" cy="129240"/>
          </a:xfrm>
          <a:prstGeom prst="rect">
            <a:avLst/>
          </a:prstGeom>
          <a:ln>
            <a:noFill/>
          </a:ln>
        </p:spPr>
        <p:style>
          <a:lnRef idx="2">
            <a:schemeClr val="accent6"/>
          </a:lnRef>
          <a:fillRef idx="1">
            <a:schemeClr val="lt1"/>
          </a:fillRef>
          <a:effectRef idx="0">
            <a:schemeClr val="accent6"/>
          </a:effectRef>
          <a:fontRef idx="minor"/>
        </p:style>
      </p:sp>
      <p:sp>
        <p:nvSpPr>
          <p:cNvPr id="387" name="CustomShape 10"/>
          <p:cNvSpPr/>
          <p:nvPr/>
        </p:nvSpPr>
        <p:spPr>
          <a:xfrm>
            <a:off x="5509440" y="726840"/>
            <a:ext cx="249156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Début du bulletin de paye</a:t>
            </a:r>
            <a:endParaRPr lang="fr-FR" sz="1800" b="0" strike="noStrike" spc="-1">
              <a:solidFill>
                <a:srgbClr val="000000"/>
              </a:solidFill>
              <a:uFill>
                <a:solidFill>
                  <a:srgbClr val="FFFFFF"/>
                </a:solidFill>
              </a:uFill>
              <a:latin typeface="Arial"/>
            </a:endParaRPr>
          </a:p>
        </p:txBody>
      </p:sp>
      <p:sp>
        <p:nvSpPr>
          <p:cNvPr id="388" name="CustomShape 11"/>
          <p:cNvSpPr/>
          <p:nvPr/>
        </p:nvSpPr>
        <p:spPr>
          <a:xfrm>
            <a:off x="5475600" y="1249560"/>
            <a:ext cx="2666520" cy="106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Caractéristiques de l’agent : nom, prénom, matricule, statut, grade, échelon, indice…</a:t>
            </a:r>
            <a:endParaRPr lang="fr-FR" sz="1800" b="0" strike="noStrike" spc="-1">
              <a:solidFill>
                <a:srgbClr val="000000"/>
              </a:solidFill>
              <a:uFill>
                <a:solidFill>
                  <a:srgbClr val="FFFFFF"/>
                </a:solidFill>
              </a:uFill>
              <a:latin typeface="Arial"/>
            </a:endParaRPr>
          </a:p>
        </p:txBody>
      </p:sp>
      <p:sp>
        <p:nvSpPr>
          <p:cNvPr id="389" name="CustomShape 12"/>
          <p:cNvSpPr/>
          <p:nvPr/>
        </p:nvSpPr>
        <p:spPr>
          <a:xfrm>
            <a:off x="6027480" y="3762000"/>
            <a:ext cx="18856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Service, NBI, quotité</a:t>
            </a:r>
            <a:endParaRPr lang="fr-FR" sz="1800" b="0" strike="noStrike" spc="-1">
              <a:solidFill>
                <a:srgbClr val="000000"/>
              </a:solidFill>
              <a:uFill>
                <a:solidFill>
                  <a:srgbClr val="FFFFFF"/>
                </a:solidFill>
              </a:uFill>
              <a:latin typeface="Arial"/>
            </a:endParaRPr>
          </a:p>
        </p:txBody>
      </p:sp>
      <p:sp>
        <p:nvSpPr>
          <p:cNvPr id="390" name="CustomShape 13"/>
          <p:cNvSpPr/>
          <p:nvPr/>
        </p:nvSpPr>
        <p:spPr>
          <a:xfrm>
            <a:off x="6164640" y="4329360"/>
            <a:ext cx="1797840" cy="130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Début des lignes de paye : Traitement, Indemnités, Cotisations…</a:t>
            </a:r>
            <a:endParaRPr lang="fr-FR" sz="1800" b="0" strike="noStrike" spc="-1">
              <a:solidFill>
                <a:srgbClr val="000000"/>
              </a:solidFill>
              <a:uFill>
                <a:solidFill>
                  <a:srgbClr val="FFFFFF"/>
                </a:solidFill>
              </a:uFill>
              <a:latin typeface="Arial"/>
            </a:endParaRPr>
          </a:p>
        </p:txBody>
      </p:sp>
      <p:sp>
        <p:nvSpPr>
          <p:cNvPr id="391" name="CustomShape 14"/>
          <p:cNvSpPr/>
          <p:nvPr/>
        </p:nvSpPr>
        <p:spPr>
          <a:xfrm flipH="1">
            <a:off x="3890160" y="1788120"/>
            <a:ext cx="1584360" cy="36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392" name="CustomShape 15"/>
          <p:cNvSpPr/>
          <p:nvPr/>
        </p:nvSpPr>
        <p:spPr>
          <a:xfrm flipH="1">
            <a:off x="4683240" y="3931560"/>
            <a:ext cx="1327680" cy="36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393" name="CustomShape 16"/>
          <p:cNvSpPr/>
          <p:nvPr/>
        </p:nvSpPr>
        <p:spPr>
          <a:xfrm flipH="1">
            <a:off x="2542320" y="4915080"/>
            <a:ext cx="3571560" cy="900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394" name="CustomShape 17"/>
          <p:cNvSpPr/>
          <p:nvPr/>
        </p:nvSpPr>
        <p:spPr>
          <a:xfrm>
            <a:off x="1325880" y="4748040"/>
            <a:ext cx="1216800" cy="24264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5" name="CustomShape 18"/>
          <p:cNvSpPr/>
          <p:nvPr/>
        </p:nvSpPr>
        <p:spPr>
          <a:xfrm>
            <a:off x="1158120" y="3602520"/>
            <a:ext cx="1384560" cy="6264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6" name="CustomShape 19"/>
          <p:cNvSpPr/>
          <p:nvPr/>
        </p:nvSpPr>
        <p:spPr>
          <a:xfrm>
            <a:off x="1240200" y="927000"/>
            <a:ext cx="855000" cy="1602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7" name="CustomShape 20"/>
          <p:cNvSpPr/>
          <p:nvPr/>
        </p:nvSpPr>
        <p:spPr>
          <a:xfrm>
            <a:off x="990720" y="647640"/>
            <a:ext cx="2037960" cy="27936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398" name="CustomShape 21"/>
          <p:cNvSpPr/>
          <p:nvPr/>
        </p:nvSpPr>
        <p:spPr>
          <a:xfrm flipH="1">
            <a:off x="3041640" y="896040"/>
            <a:ext cx="2411640" cy="36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399" name="CustomShape 22"/>
          <p:cNvSpPr/>
          <p:nvPr/>
        </p:nvSpPr>
        <p:spPr>
          <a:xfrm>
            <a:off x="3940200" y="5363280"/>
            <a:ext cx="141300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Libellé et Montant</a:t>
            </a:r>
            <a:endParaRPr lang="fr-FR" sz="1800" b="0" strike="noStrike" spc="-1">
              <a:solidFill>
                <a:srgbClr val="000000"/>
              </a:solidFill>
              <a:uFill>
                <a:solidFill>
                  <a:srgbClr val="FFFFFF"/>
                </a:solidFill>
              </a:uFill>
              <a:latin typeface="Arial"/>
            </a:endParaRPr>
          </a:p>
        </p:txBody>
      </p:sp>
      <p:sp>
        <p:nvSpPr>
          <p:cNvPr id="400" name="CustomShape 23"/>
          <p:cNvSpPr/>
          <p:nvPr/>
        </p:nvSpPr>
        <p:spPr>
          <a:xfrm flipH="1" flipV="1">
            <a:off x="3523680" y="5285520"/>
            <a:ext cx="366120" cy="29484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401" name="CustomShape 24"/>
          <p:cNvSpPr/>
          <p:nvPr/>
        </p:nvSpPr>
        <p:spPr>
          <a:xfrm flipH="1">
            <a:off x="2818800" y="5652720"/>
            <a:ext cx="1071000" cy="176040"/>
          </a:xfrm>
          <a:custGeom>
            <a:avLst/>
            <a:gdLst/>
            <a:ahLst/>
            <a:cxnLst/>
            <a:rect l="l" t="t" r="r" b="b"/>
            <a:pathLst>
              <a:path w="21600" h="21600">
                <a:moveTo>
                  <a:pt x="0" y="0"/>
                </a:moveTo>
                <a:lnTo>
                  <a:pt x="21600" y="21600"/>
                </a:lnTo>
              </a:path>
            </a:pathLst>
          </a:custGeom>
          <a:noFill/>
          <a:ln>
            <a:tailEnd type="triangle" w="med" len="med"/>
          </a:ln>
        </p:spPr>
        <p:style>
          <a:lnRef idx="1">
            <a:schemeClr val="accent2"/>
          </a:lnRef>
          <a:fillRef idx="0">
            <a:schemeClr val="accent2"/>
          </a:fillRef>
          <a:effectRef idx="0">
            <a:schemeClr val="accent2"/>
          </a:effectRef>
          <a:fontRef idx="minor"/>
        </p:style>
      </p:sp>
      <p:sp>
        <p:nvSpPr>
          <p:cNvPr id="2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03" name="TextShape 2"/>
          <p:cNvSpPr txBox="1"/>
          <p:nvPr/>
        </p:nvSpPr>
        <p:spPr>
          <a:xfrm>
            <a:off x="6458040" y="6356520"/>
            <a:ext cx="2057040" cy="364680"/>
          </a:xfrm>
          <a:prstGeom prst="rect">
            <a:avLst/>
          </a:prstGeom>
          <a:noFill/>
          <a:ln>
            <a:noFill/>
          </a:ln>
        </p:spPr>
        <p:txBody>
          <a:bodyPr anchor="ctr"/>
          <a:lstStyle/>
          <a:p>
            <a:pPr algn="r">
              <a:lnSpc>
                <a:spcPct val="100000"/>
              </a:lnSpc>
            </a:pPr>
            <a:fld id="{126C5372-03DC-434F-9C4E-0B1A4FEE77B6}" type="slidenum">
              <a:rPr lang="fr-FR" sz="900" b="0" strike="noStrike" spc="-1">
                <a:solidFill>
                  <a:srgbClr val="8B8B8B"/>
                </a:solidFill>
                <a:uFill>
                  <a:solidFill>
                    <a:srgbClr val="FFFFFF"/>
                  </a:solidFill>
                </a:uFill>
                <a:latin typeface="Calibri"/>
              </a:rPr>
              <a:t>27</a:t>
            </a:fld>
            <a:endParaRPr lang="fr-FR" sz="1400" b="0" strike="noStrike" spc="-1">
              <a:solidFill>
                <a:srgbClr val="000000"/>
              </a:solidFill>
              <a:uFill>
                <a:solidFill>
                  <a:srgbClr val="FFFFFF"/>
                </a:solidFill>
              </a:uFill>
              <a:latin typeface="Times New Roman"/>
            </a:endParaRPr>
          </a:p>
        </p:txBody>
      </p:sp>
      <p:sp>
        <p:nvSpPr>
          <p:cNvPr id="404" name="CustomShape 3"/>
          <p:cNvSpPr/>
          <p:nvPr/>
        </p:nvSpPr>
        <p:spPr>
          <a:xfrm>
            <a:off x="197640" y="32400"/>
            <a:ext cx="8890920" cy="498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405" name="Image 6"/>
          <p:cNvPicPr/>
          <p:nvPr/>
        </p:nvPicPr>
        <p:blipFill>
          <a:blip r:embed="rId2"/>
          <a:srcRect l="25841" t="15365" r="51318" b="23957"/>
          <a:stretch/>
        </p:blipFill>
        <p:spPr>
          <a:xfrm>
            <a:off x="600480" y="895320"/>
            <a:ext cx="3799800" cy="5675400"/>
          </a:xfrm>
          <a:prstGeom prst="rect">
            <a:avLst/>
          </a:prstGeom>
          <a:ln>
            <a:noFill/>
          </a:ln>
        </p:spPr>
      </p:pic>
      <p:sp>
        <p:nvSpPr>
          <p:cNvPr id="406" name="CustomShape 4"/>
          <p:cNvSpPr/>
          <p:nvPr/>
        </p:nvSpPr>
        <p:spPr>
          <a:xfrm>
            <a:off x="2445480" y="2462760"/>
            <a:ext cx="26380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Dernière ligne de cotisation</a:t>
            </a:r>
            <a:endParaRPr lang="fr-FR" sz="1800" b="0" strike="noStrike" spc="-1">
              <a:solidFill>
                <a:srgbClr val="000000"/>
              </a:solidFill>
              <a:uFill>
                <a:solidFill>
                  <a:srgbClr val="FFFFFF"/>
                </a:solidFill>
              </a:uFill>
              <a:latin typeface="Arial"/>
            </a:endParaRPr>
          </a:p>
        </p:txBody>
      </p:sp>
      <p:sp>
        <p:nvSpPr>
          <p:cNvPr id="407" name="CustomShape 5"/>
          <p:cNvSpPr/>
          <p:nvPr/>
        </p:nvSpPr>
        <p:spPr>
          <a:xfrm>
            <a:off x="4806360" y="2678400"/>
            <a:ext cx="263808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Fin des lignes de paye</a:t>
            </a:r>
            <a:endParaRPr lang="fr-FR" sz="1800" b="0" strike="noStrike" spc="-1">
              <a:solidFill>
                <a:srgbClr val="000000"/>
              </a:solidFill>
              <a:uFill>
                <a:solidFill>
                  <a:srgbClr val="FFFFFF"/>
                </a:solidFill>
              </a:uFill>
              <a:latin typeface="Arial"/>
            </a:endParaRPr>
          </a:p>
        </p:txBody>
      </p:sp>
      <p:sp>
        <p:nvSpPr>
          <p:cNvPr id="408" name="CustomShape 6"/>
          <p:cNvSpPr/>
          <p:nvPr/>
        </p:nvSpPr>
        <p:spPr>
          <a:xfrm>
            <a:off x="4730400" y="4124160"/>
            <a:ext cx="2714400" cy="851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Nombre d’heures, Brut et Net, Cumuls annuels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09" name="CustomShape 7"/>
          <p:cNvSpPr/>
          <p:nvPr/>
        </p:nvSpPr>
        <p:spPr>
          <a:xfrm>
            <a:off x="4276800" y="5769000"/>
            <a:ext cx="285732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rPr>
              <a:t>Fin du bulletin de paye</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Calibri"/>
              </a:rPr>
              <a:t>Bulletin de paye suivant</a:t>
            </a:r>
            <a:endParaRPr lang="fr-FR" sz="1800" b="0" strike="noStrike" spc="-1">
              <a:solidFill>
                <a:srgbClr val="000000"/>
              </a:solidFill>
              <a:uFill>
                <a:solidFill>
                  <a:srgbClr val="FFFFFF"/>
                </a:solidFill>
              </a:uFill>
              <a:latin typeface="Arial"/>
            </a:endParaRPr>
          </a:p>
        </p:txBody>
      </p:sp>
      <p:sp>
        <p:nvSpPr>
          <p:cNvPr id="410" name="CustomShape 8"/>
          <p:cNvSpPr/>
          <p:nvPr/>
        </p:nvSpPr>
        <p:spPr>
          <a:xfrm flipH="1">
            <a:off x="2828160" y="6356520"/>
            <a:ext cx="1447560" cy="360"/>
          </a:xfrm>
          <a:custGeom>
            <a:avLst/>
            <a:gdLst/>
            <a:ahLst/>
            <a:cxnLst/>
            <a:rect l="l" t="t" r="r" b="b"/>
            <a:pathLst>
              <a:path w="21600" h="21600">
                <a:moveTo>
                  <a:pt x="0" y="0"/>
                </a:moveTo>
                <a:lnTo>
                  <a:pt x="21600" y="21600"/>
                </a:lnTo>
              </a:path>
            </a:pathLst>
          </a:custGeom>
          <a:noFill/>
          <a:ln w="28440">
            <a:tailEnd type="triangle" w="med" len="med"/>
          </a:ln>
        </p:spPr>
        <p:style>
          <a:lnRef idx="1">
            <a:schemeClr val="accent2"/>
          </a:lnRef>
          <a:fillRef idx="0">
            <a:schemeClr val="accent2"/>
          </a:fillRef>
          <a:effectRef idx="0">
            <a:schemeClr val="accent2"/>
          </a:effectRef>
          <a:fontRef idx="minor"/>
        </p:style>
      </p:sp>
      <p:sp>
        <p:nvSpPr>
          <p:cNvPr id="411" name="CustomShape 9"/>
          <p:cNvSpPr/>
          <p:nvPr/>
        </p:nvSpPr>
        <p:spPr>
          <a:xfrm flipH="1">
            <a:off x="2438280" y="2891520"/>
            <a:ext cx="2228400" cy="12240"/>
          </a:xfrm>
          <a:custGeom>
            <a:avLst/>
            <a:gdLst/>
            <a:ahLst/>
            <a:cxnLst/>
            <a:rect l="l" t="t" r="r" b="b"/>
            <a:pathLst>
              <a:path w="21600" h="21600">
                <a:moveTo>
                  <a:pt x="0" y="0"/>
                </a:moveTo>
                <a:lnTo>
                  <a:pt x="21600" y="21600"/>
                </a:lnTo>
              </a:path>
            </a:pathLst>
          </a:custGeom>
          <a:noFill/>
          <a:ln w="28440">
            <a:tailEnd type="triangle" w="med" len="med"/>
          </a:ln>
        </p:spPr>
        <p:style>
          <a:lnRef idx="1">
            <a:schemeClr val="accent2"/>
          </a:lnRef>
          <a:fillRef idx="0">
            <a:schemeClr val="accent2"/>
          </a:fillRef>
          <a:effectRef idx="0">
            <a:schemeClr val="accent2"/>
          </a:effectRef>
          <a:fontRef idx="minor"/>
        </p:style>
      </p:sp>
      <p:sp>
        <p:nvSpPr>
          <p:cNvPr id="412" name="CustomShape 10"/>
          <p:cNvSpPr/>
          <p:nvPr/>
        </p:nvSpPr>
        <p:spPr>
          <a:xfrm>
            <a:off x="705240" y="2801160"/>
            <a:ext cx="1599840" cy="25560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413" name="CustomShape 11"/>
          <p:cNvSpPr/>
          <p:nvPr/>
        </p:nvSpPr>
        <p:spPr>
          <a:xfrm>
            <a:off x="492840" y="6027120"/>
            <a:ext cx="2222640" cy="584280"/>
          </a:xfrm>
          <a:prstGeom prst="ellipse">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CustomShape 1"/>
          <p:cNvSpPr/>
          <p:nvPr/>
        </p:nvSpPr>
        <p:spPr>
          <a:xfrm>
            <a:off x="576360" y="1449360"/>
            <a:ext cx="7989480" cy="71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415" name="Image 263"/>
          <p:cNvPicPr/>
          <p:nvPr/>
        </p:nvPicPr>
        <p:blipFill>
          <a:blip r:embed="rId2"/>
          <a:srcRect l="34251" t="328" r="21603" b="33895"/>
          <a:stretch/>
        </p:blipFill>
        <p:spPr>
          <a:xfrm>
            <a:off x="2144880" y="1166400"/>
            <a:ext cx="4979880" cy="3724920"/>
          </a:xfrm>
          <a:prstGeom prst="rect">
            <a:avLst/>
          </a:prstGeom>
          <a:ln>
            <a:noFill/>
          </a:ln>
        </p:spPr>
      </p:pic>
      <p:sp>
        <p:nvSpPr>
          <p:cNvPr id="416" name="CustomShape 2"/>
          <p:cNvSpPr/>
          <p:nvPr/>
        </p:nvSpPr>
        <p:spPr>
          <a:xfrm>
            <a:off x="189360" y="29772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INCLURE OU EXCLURE CERTAINS BUDGETS OU FICHIERS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17" name="CustomShape 3"/>
          <p:cNvSpPr/>
          <p:nvPr/>
        </p:nvSpPr>
        <p:spPr>
          <a:xfrm>
            <a:off x="87480" y="5495040"/>
            <a:ext cx="8691480" cy="60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8" name="CustomShape 4"/>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419" name="CustomShape 5"/>
          <p:cNvSpPr/>
          <p:nvPr/>
        </p:nvSpPr>
        <p:spPr>
          <a:xfrm>
            <a:off x="576000" y="5117400"/>
            <a:ext cx="811800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Les</a:t>
            </a:r>
            <a:r>
              <a:rPr lang="fr-FR" sz="1800" b="0" strike="noStrike" spc="-1">
                <a:solidFill>
                  <a:srgbClr val="6600CC"/>
                </a:solidFill>
                <a:uFill>
                  <a:solidFill>
                    <a:srgbClr val="FFFFFF"/>
                  </a:solidFill>
                </a:uFill>
                <a:latin typeface="Arial"/>
                <a:ea typeface="DejaVu Sans"/>
              </a:rPr>
              <a:t> </a:t>
            </a:r>
            <a:r>
              <a:rPr lang="fr-FR" sz="1800" b="0" strike="noStrike" spc="-1">
                <a:solidFill>
                  <a:srgbClr val="000000"/>
                </a:solidFill>
                <a:uFill>
                  <a:solidFill>
                    <a:srgbClr val="FFFFFF"/>
                  </a:solidFill>
                </a:uFill>
                <a:latin typeface="Arial"/>
                <a:ea typeface="DejaVu Sans"/>
              </a:rPr>
              <a:t>budgets importés sont identifiés par nomenclature comptable M14-M4-etc. Exclure le budget principal ou le (s) budget(s) annexe(s).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70C0"/>
                </a:solidFill>
                <a:uFill>
                  <a:solidFill>
                    <a:srgbClr val="FFFFFF"/>
                  </a:solidFill>
                </a:uFill>
                <a:latin typeface="Arial"/>
                <a:ea typeface="DejaVu Sans"/>
              </a:rPr>
              <a:t>Clic droit sur le budget et sélectionner « Exclure ».</a:t>
            </a:r>
            <a:r>
              <a:rPr lang="fr-FR" sz="1800" b="1" strike="noStrike" spc="-1">
                <a:solidFill>
                  <a:srgbClr val="000000"/>
                </a:solidFill>
                <a:uFill>
                  <a:solidFill>
                    <a:srgbClr val="FFFFFF"/>
                  </a:solidFill>
                </a:uFill>
                <a:latin typeface="Calibri"/>
                <a:ea typeface="DejaVu Sans"/>
              </a:rPr>
              <a:t>  </a:t>
            </a:r>
            <a:r>
              <a:rPr lang="fr-FR" sz="1800" b="0" strike="noStrike" spc="-1">
                <a:solidFill>
                  <a:srgbClr val="000000"/>
                </a:solidFill>
                <a:uFill>
                  <a:solidFill>
                    <a:srgbClr val="FFFFFF"/>
                  </a:solidFill>
                </a:uFill>
                <a:latin typeface="Calibri"/>
                <a:ea typeface="DejaVu Sans"/>
              </a:rPr>
              <a:t>On peut réinclure par la suite (clic droit puis Inclure). </a:t>
            </a:r>
            <a:r>
              <a:rPr lang="fr-FR" sz="1800" b="0" strike="noStrike" spc="-1">
                <a:solidFill>
                  <a:srgbClr val="0070C0"/>
                </a:solidFill>
                <a:uFill>
                  <a:solidFill>
                    <a:srgbClr val="FFFFFF"/>
                  </a:solidFill>
                </a:uFill>
                <a:latin typeface="Calibri"/>
                <a:ea typeface="DejaVu Sans"/>
              </a:rPr>
              <a:t>Même manipulation pour les fichiers.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20" name="TextShape 6"/>
          <p:cNvSpPr txBox="1"/>
          <p:nvPr/>
        </p:nvSpPr>
        <p:spPr>
          <a:xfrm>
            <a:off x="1691640" y="6356520"/>
            <a:ext cx="53568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21" name="TextShape 7"/>
          <p:cNvSpPr txBox="1"/>
          <p:nvPr/>
        </p:nvSpPr>
        <p:spPr>
          <a:xfrm>
            <a:off x="6458040" y="6356520"/>
            <a:ext cx="2057040" cy="364680"/>
          </a:xfrm>
          <a:prstGeom prst="rect">
            <a:avLst/>
          </a:prstGeom>
          <a:noFill/>
          <a:ln>
            <a:noFill/>
          </a:ln>
        </p:spPr>
        <p:txBody>
          <a:bodyPr anchor="ctr"/>
          <a:lstStyle/>
          <a:p>
            <a:pPr algn="r">
              <a:lnSpc>
                <a:spcPct val="100000"/>
              </a:lnSpc>
            </a:pPr>
            <a:fld id="{FB21C0BE-6F34-4862-A617-063A95D5B074}" type="slidenum">
              <a:rPr lang="fr-FR" sz="900" b="0" strike="noStrike" spc="-1">
                <a:solidFill>
                  <a:srgbClr val="8B8B8B"/>
                </a:solidFill>
                <a:uFill>
                  <a:solidFill>
                    <a:srgbClr val="FFFFFF"/>
                  </a:solidFill>
                </a:uFill>
                <a:latin typeface="Calibri"/>
              </a:rPr>
              <a:t>28</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TextShape 1"/>
          <p:cNvSpPr txBox="1"/>
          <p:nvPr/>
        </p:nvSpPr>
        <p:spPr>
          <a:xfrm>
            <a:off x="1554480" y="6356520"/>
            <a:ext cx="55371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23" name="TextShape 2"/>
          <p:cNvSpPr txBox="1"/>
          <p:nvPr/>
        </p:nvSpPr>
        <p:spPr>
          <a:xfrm>
            <a:off x="6458040" y="6356520"/>
            <a:ext cx="2057040" cy="364680"/>
          </a:xfrm>
          <a:prstGeom prst="rect">
            <a:avLst/>
          </a:prstGeom>
          <a:noFill/>
          <a:ln>
            <a:noFill/>
          </a:ln>
        </p:spPr>
        <p:txBody>
          <a:bodyPr anchor="ctr"/>
          <a:lstStyle/>
          <a:p>
            <a:pPr algn="r">
              <a:lnSpc>
                <a:spcPct val="100000"/>
              </a:lnSpc>
            </a:pPr>
            <a:fld id="{ABC23659-7D63-45AF-BD7A-4C990360B82E}" type="slidenum">
              <a:rPr lang="fr-FR" sz="900" b="0" strike="noStrike" spc="-1">
                <a:solidFill>
                  <a:srgbClr val="8B8B8B"/>
                </a:solidFill>
                <a:uFill>
                  <a:solidFill>
                    <a:srgbClr val="FFFFFF"/>
                  </a:solidFill>
                </a:uFill>
                <a:latin typeface="Calibri"/>
              </a:rPr>
              <a:t>29</a:t>
            </a:fld>
            <a:endParaRPr lang="fr-FR" sz="1400" b="0" strike="noStrike" spc="-1">
              <a:solidFill>
                <a:srgbClr val="000000"/>
              </a:solidFill>
              <a:uFill>
                <a:solidFill>
                  <a:srgbClr val="FFFFFF"/>
                </a:solidFill>
              </a:uFill>
              <a:latin typeface="Times New Roman"/>
            </a:endParaRPr>
          </a:p>
        </p:txBody>
      </p:sp>
      <p:pic>
        <p:nvPicPr>
          <p:cNvPr id="424" name="Image 3"/>
          <p:cNvPicPr/>
          <p:nvPr/>
        </p:nvPicPr>
        <p:blipFill>
          <a:blip r:embed="rId2"/>
          <a:srcRect l="70754" t="-256" r="-95" b="32091"/>
          <a:stretch/>
        </p:blipFill>
        <p:spPr>
          <a:xfrm>
            <a:off x="5832360" y="1242360"/>
            <a:ext cx="2682360" cy="3890160"/>
          </a:xfrm>
          <a:prstGeom prst="rect">
            <a:avLst/>
          </a:prstGeom>
          <a:ln>
            <a:noFill/>
          </a:ln>
        </p:spPr>
      </p:pic>
      <p:sp>
        <p:nvSpPr>
          <p:cNvPr id="425" name="CustomShape 3"/>
          <p:cNvSpPr/>
          <p:nvPr/>
        </p:nvSpPr>
        <p:spPr>
          <a:xfrm flipV="1">
            <a:off x="4322880" y="3035880"/>
            <a:ext cx="2768760" cy="82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6" name="CustomShape 4"/>
          <p:cNvSpPr/>
          <p:nvPr/>
        </p:nvSpPr>
        <p:spPr>
          <a:xfrm>
            <a:off x="458280" y="2818080"/>
            <a:ext cx="39506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Tirer ici pour l’agrandir vers la gauche</a:t>
            </a:r>
            <a:endParaRPr lang="fr-FR" sz="1800" b="0" strike="noStrike" spc="-1">
              <a:solidFill>
                <a:srgbClr val="000000"/>
              </a:solidFill>
              <a:uFill>
                <a:solidFill>
                  <a:srgbClr val="FFFFFF"/>
                </a:solidFill>
              </a:uFill>
              <a:latin typeface="Arial"/>
            </a:endParaRPr>
          </a:p>
        </p:txBody>
      </p:sp>
      <p:sp>
        <p:nvSpPr>
          <p:cNvPr id="427" name="CustomShape 5"/>
          <p:cNvSpPr/>
          <p:nvPr/>
        </p:nvSpPr>
        <p:spPr>
          <a:xfrm flipV="1">
            <a:off x="4840560" y="1738800"/>
            <a:ext cx="3507840" cy="25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8" name="CustomShape 6"/>
          <p:cNvSpPr/>
          <p:nvPr/>
        </p:nvSpPr>
        <p:spPr>
          <a:xfrm>
            <a:off x="1170000" y="1554840"/>
            <a:ext cx="39506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Cliquer ici pour le détacher de l’interface</a:t>
            </a:r>
            <a:endParaRPr lang="fr-FR" sz="1800" b="0" strike="noStrike" spc="-1">
              <a:solidFill>
                <a:srgbClr val="000000"/>
              </a:solidFill>
              <a:uFill>
                <a:solidFill>
                  <a:srgbClr val="FFFFFF"/>
                </a:solidFill>
              </a:uFill>
              <a:latin typeface="Arial"/>
            </a:endParaRPr>
          </a:p>
        </p:txBody>
      </p:sp>
      <p:sp>
        <p:nvSpPr>
          <p:cNvPr id="429" name="CustomShape 7"/>
          <p:cNvSpPr/>
          <p:nvPr/>
        </p:nvSpPr>
        <p:spPr>
          <a:xfrm>
            <a:off x="126360" y="288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0" name="CustomShape 8"/>
          <p:cNvSpPr/>
          <p:nvPr/>
        </p:nvSpPr>
        <p:spPr>
          <a:xfrm flipV="1">
            <a:off x="6458040" y="5011920"/>
            <a:ext cx="1417680" cy="6206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31" name="CustomShape 9"/>
          <p:cNvSpPr/>
          <p:nvPr/>
        </p:nvSpPr>
        <p:spPr>
          <a:xfrm>
            <a:off x="2863800" y="5417280"/>
            <a:ext cx="32508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Barre de navigation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235080" y="1160640"/>
            <a:ext cx="8403120" cy="4750200"/>
          </a:xfrm>
          <a:prstGeom prst="rect">
            <a:avLst/>
          </a:prstGeom>
          <a:noFill/>
          <a:ln>
            <a:noFill/>
          </a:ln>
        </p:spPr>
        <p:style>
          <a:lnRef idx="0">
            <a:scrgbClr r="0" g="0" b="0"/>
          </a:lnRef>
          <a:fillRef idx="0">
            <a:scrgbClr r="0" g="0" b="0"/>
          </a:fillRef>
          <a:effectRef idx="0">
            <a:scrgbClr r="0" g="0" b="0"/>
          </a:effectRef>
          <a:fontRef idx="minor"/>
        </p:style>
      </p:sp>
      <p:sp>
        <p:nvSpPr>
          <p:cNvPr id="163"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164" name="CustomShape 3"/>
          <p:cNvSpPr/>
          <p:nvPr/>
        </p:nvSpPr>
        <p:spPr>
          <a:xfrm>
            <a:off x="168840" y="3366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SYSTÈME D’exploitation LINUX</a:t>
            </a:r>
            <a:endParaRPr lang="fr-FR" sz="1800" b="0" strike="noStrike" spc="-1">
              <a:solidFill>
                <a:srgbClr val="000000"/>
              </a:solidFill>
              <a:uFill>
                <a:solidFill>
                  <a:srgbClr val="FFFFFF"/>
                </a:solidFill>
              </a:uFill>
              <a:latin typeface="Arial"/>
            </a:endParaRPr>
          </a:p>
        </p:txBody>
      </p:sp>
      <p:sp>
        <p:nvSpPr>
          <p:cNvPr id="165" name="CustomShape 4"/>
          <p:cNvSpPr/>
          <p:nvPr/>
        </p:nvSpPr>
        <p:spPr>
          <a:xfrm>
            <a:off x="299880" y="1481400"/>
            <a:ext cx="8759880" cy="420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CC"/>
              </a:buClr>
              <a:buFont typeface="Wingdings" charset="2"/>
              <a:buChar char=""/>
            </a:pPr>
            <a:r>
              <a:rPr lang="fr-FR" sz="1800" b="1" u="sng" strike="noStrike" spc="-1">
                <a:solidFill>
                  <a:srgbClr val="0000CC"/>
                </a:solidFill>
                <a:uFill>
                  <a:solidFill>
                    <a:srgbClr val="FFFFFF"/>
                  </a:solidFill>
                </a:uFill>
                <a:latin typeface="Arial"/>
              </a:rPr>
              <a:t>Quelques fondamentaux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rPr>
              <a:t>Notions de base de l’environnement LINUX : menu « K », analogue du menu « Démarrer » de Windows. Pas de connexion au réseau.</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285840" indent="-285480">
              <a:lnSpc>
                <a:spcPct val="100000"/>
              </a:lnSpc>
              <a:buClr>
                <a:srgbClr val="0000CC"/>
              </a:buClr>
              <a:buFont typeface="Wingdings" charset="2"/>
              <a:buChar char=""/>
            </a:pPr>
            <a:r>
              <a:rPr lang="fr-FR" sz="1800" b="1" strike="noStrike" spc="-1">
                <a:solidFill>
                  <a:srgbClr val="0000CC"/>
                </a:solidFill>
                <a:uFill>
                  <a:solidFill>
                    <a:srgbClr val="FFFFFF"/>
                  </a:solidFill>
                </a:uFill>
                <a:latin typeface="Arial"/>
              </a:rPr>
              <a:t>La sélection des éléments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fr-FR" sz="1800" b="1" strike="noStrike" spc="-1">
                <a:solidFill>
                  <a:srgbClr val="000000"/>
                </a:solidFill>
                <a:uFill>
                  <a:solidFill>
                    <a:srgbClr val="FFFFFF"/>
                  </a:solidFill>
                </a:uFill>
                <a:latin typeface="Arial"/>
              </a:rPr>
              <a:t>Un simple clic suffit pour une sélection</a:t>
            </a:r>
            <a:endParaRPr lang="fr-FR"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fr-FR" sz="1800" b="1" strike="noStrike" spc="-1">
                <a:solidFill>
                  <a:srgbClr val="000000"/>
                </a:solidFill>
                <a:uFill>
                  <a:solidFill>
                    <a:srgbClr val="FFFFFF"/>
                  </a:solidFill>
                </a:uFill>
                <a:latin typeface="Arial"/>
              </a:rPr>
              <a:t>Sélection d’un fichier : 1 seul clic</a:t>
            </a:r>
            <a:endParaRPr lang="fr-FR"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fr-FR" sz="1800" b="1" strike="noStrike" spc="-1">
                <a:solidFill>
                  <a:srgbClr val="000000"/>
                </a:solidFill>
                <a:uFill>
                  <a:solidFill>
                    <a:srgbClr val="FFFFFF"/>
                  </a:solidFill>
                </a:uFill>
                <a:latin typeface="Arial"/>
              </a:rPr>
              <a:t>Sélection de plusieurs fichiers : 1 seul clic + touche ctrl</a:t>
            </a:r>
            <a:endParaRPr lang="fr-FR"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fr-FR" sz="1800" b="1" strike="noStrike" spc="-1">
                <a:solidFill>
                  <a:srgbClr val="000000"/>
                </a:solidFill>
                <a:uFill>
                  <a:solidFill>
                    <a:srgbClr val="FFFFFF"/>
                  </a:solidFill>
                </a:uFill>
                <a:latin typeface="Arial"/>
              </a:rPr>
              <a:t>Sélection d’un groupe de fichiers contigus : 1 seul clic + touche Shift</a:t>
            </a:r>
            <a:endParaRPr lang="fr-FR"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fr-FR" sz="1800" b="1" strike="noStrike" spc="-1">
                <a:solidFill>
                  <a:srgbClr val="000000"/>
                </a:solidFill>
                <a:uFill>
                  <a:solidFill>
                    <a:srgbClr val="FFFFFF"/>
                  </a:solidFill>
                </a:uFill>
                <a:latin typeface="Arial"/>
              </a:rPr>
              <a:t>Sélection de tous les éléments : Ctrl + A.</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167" name="TextShape 6"/>
          <p:cNvSpPr txBox="1"/>
          <p:nvPr/>
        </p:nvSpPr>
        <p:spPr>
          <a:xfrm>
            <a:off x="6458040" y="6356520"/>
            <a:ext cx="2057040" cy="364680"/>
          </a:xfrm>
          <a:prstGeom prst="rect">
            <a:avLst/>
          </a:prstGeom>
          <a:noFill/>
          <a:ln>
            <a:noFill/>
          </a:ln>
        </p:spPr>
        <p:txBody>
          <a:bodyPr anchor="ctr"/>
          <a:lstStyle/>
          <a:p>
            <a:pPr algn="r">
              <a:lnSpc>
                <a:spcPct val="100000"/>
              </a:lnSpc>
            </a:pPr>
            <a:fld id="{8227BA04-7C43-44DC-9A14-E9C981237A12}" type="slidenum">
              <a:rPr lang="fr-FR" sz="900" b="0" strike="noStrike" spc="-1">
                <a:solidFill>
                  <a:srgbClr val="8B8B8B"/>
                </a:solidFill>
                <a:uFill>
                  <a:solidFill>
                    <a:srgbClr val="FFFFFF"/>
                  </a:solidFill>
                </a:uFill>
                <a:latin typeface="Calibri"/>
              </a:rPr>
              <a:t>3</a:t>
            </a:fld>
            <a:endParaRPr lang="fr-FR" sz="1400" b="0" strike="noStrike" spc="-1">
              <a:solidFill>
                <a:srgbClr val="000000"/>
              </a:solidFill>
              <a:uFill>
                <a:solidFill>
                  <a:srgbClr val="FFFFFF"/>
                </a:solidFill>
              </a:uFill>
              <a:latin typeface="Times New Roman"/>
            </a:endParaRPr>
          </a:p>
        </p:txBody>
      </p:sp>
      <p:sp>
        <p:nvSpPr>
          <p:cNvPr id="8"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1531620" y="6356520"/>
            <a:ext cx="55854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33" name="TextShape 2"/>
          <p:cNvSpPr txBox="1"/>
          <p:nvPr/>
        </p:nvSpPr>
        <p:spPr>
          <a:xfrm>
            <a:off x="6458040" y="6356520"/>
            <a:ext cx="2057040" cy="364680"/>
          </a:xfrm>
          <a:prstGeom prst="rect">
            <a:avLst/>
          </a:prstGeom>
          <a:noFill/>
          <a:ln>
            <a:noFill/>
          </a:ln>
        </p:spPr>
        <p:txBody>
          <a:bodyPr anchor="ctr"/>
          <a:lstStyle/>
          <a:p>
            <a:pPr algn="r">
              <a:lnSpc>
                <a:spcPct val="100000"/>
              </a:lnSpc>
            </a:pPr>
            <a:fld id="{E60A17F8-351C-4000-8468-26038B83274B}" type="slidenum">
              <a:rPr lang="fr-FR" sz="900" b="0" strike="noStrike" spc="-1">
                <a:solidFill>
                  <a:srgbClr val="8B8B8B"/>
                </a:solidFill>
                <a:uFill>
                  <a:solidFill>
                    <a:srgbClr val="FFFFFF"/>
                  </a:solidFill>
                </a:uFill>
                <a:latin typeface="Calibri"/>
              </a:rPr>
              <a:t>30</a:t>
            </a:fld>
            <a:endParaRPr lang="fr-FR" sz="1400" b="0" strike="noStrike" spc="-1">
              <a:solidFill>
                <a:srgbClr val="000000"/>
              </a:solidFill>
              <a:uFill>
                <a:solidFill>
                  <a:srgbClr val="FFFFFF"/>
                </a:solidFill>
              </a:uFill>
              <a:latin typeface="Times New Roman"/>
            </a:endParaRPr>
          </a:p>
        </p:txBody>
      </p:sp>
      <p:pic>
        <p:nvPicPr>
          <p:cNvPr id="434" name="Image 3"/>
          <p:cNvPicPr/>
          <p:nvPr/>
        </p:nvPicPr>
        <p:blipFill>
          <a:blip r:embed="rId2"/>
          <a:stretch/>
        </p:blipFill>
        <p:spPr>
          <a:xfrm>
            <a:off x="0" y="1116360"/>
            <a:ext cx="9143640" cy="4624920"/>
          </a:xfrm>
          <a:prstGeom prst="rect">
            <a:avLst/>
          </a:prstGeom>
          <a:ln>
            <a:noFill/>
          </a:ln>
        </p:spPr>
      </p:pic>
      <p:sp>
        <p:nvSpPr>
          <p:cNvPr id="435" name="CustomShape 3"/>
          <p:cNvSpPr/>
          <p:nvPr/>
        </p:nvSpPr>
        <p:spPr>
          <a:xfrm>
            <a:off x="126360" y="288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6" name="CustomShape 4"/>
          <p:cNvSpPr/>
          <p:nvPr/>
        </p:nvSpPr>
        <p:spPr>
          <a:xfrm>
            <a:off x="1125720" y="5864400"/>
            <a:ext cx="68922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Permet de repérer les doublons de fichiers et les fichiers très lacunaires.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 name="Image 11"/>
          <p:cNvPicPr/>
          <p:nvPr/>
        </p:nvPicPr>
        <p:blipFill>
          <a:blip r:embed="rId2"/>
          <a:stretch/>
        </p:blipFill>
        <p:spPr>
          <a:xfrm>
            <a:off x="1618560" y="1116360"/>
            <a:ext cx="5809320" cy="5457240"/>
          </a:xfrm>
          <a:prstGeom prst="rect">
            <a:avLst/>
          </a:prstGeom>
          <a:ln>
            <a:noFill/>
          </a:ln>
        </p:spPr>
      </p:pic>
      <p:sp>
        <p:nvSpPr>
          <p:cNvPr id="438"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39" name="CustomShape 2"/>
          <p:cNvSpPr/>
          <p:nvPr/>
        </p:nvSpPr>
        <p:spPr>
          <a:xfrm>
            <a:off x="7462440" y="2602440"/>
            <a:ext cx="1679400" cy="228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ヒラギノ角ゴ Pro W3"/>
              </a:rPr>
              <a:t>Plusieurs types de base :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standard</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catégorie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par année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tranches de N lignes…</a:t>
            </a:r>
            <a:endParaRPr lang="fr-FR" sz="1800" b="0" strike="noStrike" spc="-1">
              <a:solidFill>
                <a:srgbClr val="000000"/>
              </a:solidFill>
              <a:uFill>
                <a:solidFill>
                  <a:srgbClr val="FFFFFF"/>
                </a:solidFill>
              </a:uFill>
              <a:latin typeface="Arial"/>
            </a:endParaRPr>
          </a:p>
        </p:txBody>
      </p:sp>
      <p:sp>
        <p:nvSpPr>
          <p:cNvPr id="440" name="CustomShape 3"/>
          <p:cNvSpPr/>
          <p:nvPr/>
        </p:nvSpPr>
        <p:spPr>
          <a:xfrm>
            <a:off x="602280" y="332640"/>
            <a:ext cx="806256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DIALOGUE DES PARAMèTRES</a:t>
            </a:r>
            <a:endParaRPr lang="fr-FR" sz="1800" b="0" strike="noStrike" spc="-1">
              <a:solidFill>
                <a:srgbClr val="000000"/>
              </a:solidFill>
              <a:uFill>
                <a:solidFill>
                  <a:srgbClr val="FFFFFF"/>
                </a:solidFill>
              </a:uFill>
              <a:latin typeface="Arial"/>
            </a:endParaRPr>
          </a:p>
        </p:txBody>
      </p:sp>
      <p:sp>
        <p:nvSpPr>
          <p:cNvPr id="441" name="CustomShape 4"/>
          <p:cNvSpPr/>
          <p:nvPr/>
        </p:nvSpPr>
        <p:spPr>
          <a:xfrm>
            <a:off x="4011480" y="2315880"/>
            <a:ext cx="2446200" cy="286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2" name="CustomShape 5"/>
          <p:cNvSpPr/>
          <p:nvPr/>
        </p:nvSpPr>
        <p:spPr>
          <a:xfrm flipH="1" flipV="1">
            <a:off x="5862960" y="2474280"/>
            <a:ext cx="1330200" cy="4532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43" name="CustomShape 6"/>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sp>
        <p:nvSpPr>
          <p:cNvPr id="444" name="CustomShape 7"/>
          <p:cNvSpPr/>
          <p:nvPr/>
        </p:nvSpPr>
        <p:spPr>
          <a:xfrm>
            <a:off x="543600" y="2231640"/>
            <a:ext cx="118584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CC0066"/>
                </a:solidFill>
                <a:uFill>
                  <a:solidFill>
                    <a:srgbClr val="FFFFFF"/>
                  </a:solidFill>
                </a:uFill>
                <a:latin typeface="Arial"/>
                <a:ea typeface="DejaVu Sans"/>
              </a:rPr>
              <a:t>Rappel : sous tableur, on peut lire au plus 1 million de lignes.</a:t>
            </a:r>
            <a:endParaRPr lang="fr-FR" sz="1800" b="0" strike="noStrike" spc="-1">
              <a:solidFill>
                <a:srgbClr val="000000"/>
              </a:solidFill>
              <a:uFill>
                <a:solidFill>
                  <a:srgbClr val="FFFFFF"/>
                </a:solidFill>
              </a:uFill>
              <a:latin typeface="Arial"/>
            </a:endParaRPr>
          </a:p>
        </p:txBody>
      </p:sp>
      <p:sp>
        <p:nvSpPr>
          <p:cNvPr id="445" name="TextShape 8"/>
          <p:cNvSpPr txBox="1"/>
          <p:nvPr/>
        </p:nvSpPr>
        <p:spPr>
          <a:xfrm>
            <a:off x="1337220" y="6476220"/>
            <a:ext cx="49371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46" name="TextShape 9"/>
          <p:cNvSpPr txBox="1"/>
          <p:nvPr/>
        </p:nvSpPr>
        <p:spPr>
          <a:xfrm>
            <a:off x="6458040" y="6356520"/>
            <a:ext cx="2057040" cy="364680"/>
          </a:xfrm>
          <a:prstGeom prst="rect">
            <a:avLst/>
          </a:prstGeom>
          <a:noFill/>
          <a:ln>
            <a:noFill/>
          </a:ln>
        </p:spPr>
        <p:txBody>
          <a:bodyPr anchor="ctr"/>
          <a:lstStyle/>
          <a:p>
            <a:pPr algn="r">
              <a:lnSpc>
                <a:spcPct val="100000"/>
              </a:lnSpc>
            </a:pPr>
            <a:fld id="{070670FE-F8CB-4BD0-BAC2-626C8ED60328}" type="slidenum">
              <a:rPr lang="fr-FR" sz="900" b="0" strike="noStrike" spc="-1">
                <a:solidFill>
                  <a:srgbClr val="8B8B8B"/>
                </a:solidFill>
                <a:uFill>
                  <a:solidFill>
                    <a:srgbClr val="FFFFFF"/>
                  </a:solidFill>
                </a:uFill>
                <a:latin typeface="Calibri"/>
              </a:rPr>
              <a:t>31</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48" name="CustomShape 2"/>
          <p:cNvSpPr/>
          <p:nvPr/>
        </p:nvSpPr>
        <p:spPr>
          <a:xfrm>
            <a:off x="454320" y="1110600"/>
            <a:ext cx="8197200" cy="506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puis « Format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Pour lire la totalité des lignes de paye sous tableur dont le maximum s’établit au plus à 1 million de lignes, le paramètre « format » permet de trier les bases en sortie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standard, par année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par catégorie de ligne de paye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toutes catégories, SFT, IR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avantage nature, retenues,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déductions, cotisations, rappel</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rémunérations diverses,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montant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49" name="CustomShape 3"/>
          <p:cNvSpPr/>
          <p:nvPr/>
        </p:nvSpPr>
        <p:spPr>
          <a:xfrm>
            <a:off x="602280" y="332640"/>
            <a:ext cx="806256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paramètre « format »</a:t>
            </a:r>
            <a:endParaRPr lang="fr-FR" sz="1800" b="0" strike="noStrike" spc="-1">
              <a:solidFill>
                <a:srgbClr val="000000"/>
              </a:solidFill>
              <a:uFill>
                <a:solidFill>
                  <a:srgbClr val="FFFFFF"/>
                </a:solidFill>
              </a:uFill>
              <a:latin typeface="Arial"/>
            </a:endParaRPr>
          </a:p>
        </p:txBody>
      </p:sp>
      <p:sp>
        <p:nvSpPr>
          <p:cNvPr id="450" name="CustomShape 4"/>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pic>
        <p:nvPicPr>
          <p:cNvPr id="451" name="Picture 2"/>
          <p:cNvPicPr/>
          <p:nvPr/>
        </p:nvPicPr>
        <p:blipFill>
          <a:blip r:embed="rId2"/>
          <a:stretch/>
        </p:blipFill>
        <p:spPr>
          <a:xfrm>
            <a:off x="6300360" y="1008360"/>
            <a:ext cx="1360440" cy="1436400"/>
          </a:xfrm>
          <a:prstGeom prst="rect">
            <a:avLst/>
          </a:prstGeom>
          <a:ln>
            <a:noFill/>
          </a:ln>
        </p:spPr>
      </p:pic>
      <p:pic>
        <p:nvPicPr>
          <p:cNvPr id="452" name="Picture 3"/>
          <p:cNvPicPr/>
          <p:nvPr/>
        </p:nvPicPr>
        <p:blipFill>
          <a:blip r:embed="rId3"/>
          <a:stretch/>
        </p:blipFill>
        <p:spPr>
          <a:xfrm>
            <a:off x="2903400" y="1649160"/>
            <a:ext cx="607680" cy="731520"/>
          </a:xfrm>
          <a:prstGeom prst="rect">
            <a:avLst/>
          </a:prstGeom>
          <a:ln>
            <a:noFill/>
          </a:ln>
        </p:spPr>
      </p:pic>
      <p:pic>
        <p:nvPicPr>
          <p:cNvPr id="453" name="Picture 4"/>
          <p:cNvPicPr/>
          <p:nvPr/>
        </p:nvPicPr>
        <p:blipFill>
          <a:blip r:embed="rId4"/>
          <a:stretch/>
        </p:blipFill>
        <p:spPr>
          <a:xfrm>
            <a:off x="3944520" y="3437280"/>
            <a:ext cx="4836960" cy="2331720"/>
          </a:xfrm>
          <a:prstGeom prst="rect">
            <a:avLst/>
          </a:prstGeom>
          <a:ln>
            <a:noFill/>
          </a:ln>
        </p:spPr>
      </p:pic>
      <p:sp>
        <p:nvSpPr>
          <p:cNvPr id="454" name="CustomShape 5"/>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455" name="TextShape 6"/>
          <p:cNvSpPr txBox="1"/>
          <p:nvPr/>
        </p:nvSpPr>
        <p:spPr>
          <a:xfrm>
            <a:off x="1173480" y="6356520"/>
            <a:ext cx="494148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56" name="TextShape 7"/>
          <p:cNvSpPr txBox="1"/>
          <p:nvPr/>
        </p:nvSpPr>
        <p:spPr>
          <a:xfrm>
            <a:off x="6458040" y="6356520"/>
            <a:ext cx="2057040" cy="364680"/>
          </a:xfrm>
          <a:prstGeom prst="rect">
            <a:avLst/>
          </a:prstGeom>
          <a:noFill/>
          <a:ln>
            <a:noFill/>
          </a:ln>
        </p:spPr>
        <p:txBody>
          <a:bodyPr anchor="ctr"/>
          <a:lstStyle/>
          <a:p>
            <a:pPr algn="r">
              <a:lnSpc>
                <a:spcPct val="100000"/>
              </a:lnSpc>
            </a:pPr>
            <a:fld id="{811DDEE0-9EE2-49AC-BFBF-1397AC0C9A42}" type="slidenum">
              <a:rPr lang="fr-FR" sz="900" b="0" strike="noStrike" spc="-1">
                <a:solidFill>
                  <a:srgbClr val="8B8B8B"/>
                </a:solidFill>
                <a:uFill>
                  <a:solidFill>
                    <a:srgbClr val="FFFFFF"/>
                  </a:solidFill>
                </a:uFill>
                <a:latin typeface="Calibri"/>
              </a:rPr>
              <a:t>32</a:t>
            </a:fld>
            <a:endParaRPr lang="fr-FR" sz="1400" b="0" strike="noStrike" spc="-1">
              <a:solidFill>
                <a:srgbClr val="000000"/>
              </a:solidFill>
              <a:uFill>
                <a:solidFill>
                  <a:srgbClr val="FFFFFF"/>
                </a:solidFill>
              </a:uFill>
              <a:latin typeface="Times New Roman"/>
            </a:endParaRPr>
          </a:p>
        </p:txBody>
      </p:sp>
      <p:sp>
        <p:nvSpPr>
          <p:cNvPr id="457" name="CustomShape 8"/>
          <p:cNvSpPr/>
          <p:nvPr/>
        </p:nvSpPr>
        <p:spPr>
          <a:xfrm>
            <a:off x="2983320" y="1329840"/>
            <a:ext cx="45360" cy="47988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8" name="CustomShape 9"/>
          <p:cNvSpPr/>
          <p:nvPr/>
        </p:nvSpPr>
        <p:spPr>
          <a:xfrm>
            <a:off x="5151960" y="1329840"/>
            <a:ext cx="1716840" cy="31896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60" name="CustomShape 2"/>
          <p:cNvSpPr/>
          <p:nvPr/>
        </p:nvSpPr>
        <p:spPr>
          <a:xfrm>
            <a:off x="454320" y="1110600"/>
            <a:ext cx="8197200" cy="73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61" name="CustomShape 3"/>
          <p:cNvSpPr/>
          <p:nvPr/>
        </p:nvSpPr>
        <p:spPr>
          <a:xfrm>
            <a:off x="602280" y="332640"/>
            <a:ext cx="836028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paramètres de traitement »</a:t>
            </a:r>
            <a:endParaRPr lang="fr-FR" sz="1800" b="0" strike="noStrike" spc="-1">
              <a:solidFill>
                <a:srgbClr val="000000"/>
              </a:solidFill>
              <a:uFill>
                <a:solidFill>
                  <a:srgbClr val="FFFFFF"/>
                </a:solidFill>
              </a:uFill>
              <a:latin typeface="Arial"/>
            </a:endParaRPr>
          </a:p>
        </p:txBody>
      </p:sp>
      <p:sp>
        <p:nvSpPr>
          <p:cNvPr id="462" name="CustomShape 4"/>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pic>
        <p:nvPicPr>
          <p:cNvPr id="463" name="Picture 3"/>
          <p:cNvPicPr/>
          <p:nvPr/>
        </p:nvPicPr>
        <p:blipFill>
          <a:blip r:embed="rId2"/>
          <a:stretch/>
        </p:blipFill>
        <p:spPr>
          <a:xfrm>
            <a:off x="4171320" y="1026000"/>
            <a:ext cx="555480" cy="578160"/>
          </a:xfrm>
          <a:prstGeom prst="rect">
            <a:avLst/>
          </a:prstGeom>
          <a:ln>
            <a:noFill/>
          </a:ln>
        </p:spPr>
      </p:pic>
      <p:pic>
        <p:nvPicPr>
          <p:cNvPr id="464" name="Picture 4"/>
          <p:cNvPicPr/>
          <p:nvPr/>
        </p:nvPicPr>
        <p:blipFill>
          <a:blip r:embed="rId3"/>
          <a:stretch/>
        </p:blipFill>
        <p:spPr>
          <a:xfrm>
            <a:off x="7355880" y="1026000"/>
            <a:ext cx="640440" cy="644040"/>
          </a:xfrm>
          <a:prstGeom prst="rect">
            <a:avLst/>
          </a:prstGeom>
          <a:ln>
            <a:noFill/>
          </a:ln>
        </p:spPr>
      </p:pic>
      <p:sp>
        <p:nvSpPr>
          <p:cNvPr id="465" name="CustomShape 5"/>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466" name="TextShape 6"/>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sp>
        <p:nvSpPr>
          <p:cNvPr id="467" name="TextShape 7"/>
          <p:cNvSpPr txBox="1"/>
          <p:nvPr/>
        </p:nvSpPr>
        <p:spPr>
          <a:xfrm>
            <a:off x="6458040" y="6356520"/>
            <a:ext cx="2057040" cy="364680"/>
          </a:xfrm>
          <a:prstGeom prst="rect">
            <a:avLst/>
          </a:prstGeom>
          <a:noFill/>
          <a:ln>
            <a:noFill/>
          </a:ln>
        </p:spPr>
        <p:txBody>
          <a:bodyPr anchor="ctr"/>
          <a:lstStyle/>
          <a:p>
            <a:pPr algn="r">
              <a:lnSpc>
                <a:spcPct val="100000"/>
              </a:lnSpc>
            </a:pPr>
            <a:fld id="{FA8D1035-3268-48E8-A9FE-4583F0705710}" type="slidenum">
              <a:rPr lang="fr-FR" sz="900" b="0" strike="noStrike" spc="-1">
                <a:solidFill>
                  <a:srgbClr val="8B8B8B"/>
                </a:solidFill>
                <a:uFill>
                  <a:solidFill>
                    <a:srgbClr val="FFFFFF"/>
                  </a:solidFill>
                </a:uFill>
                <a:latin typeface="Calibri"/>
              </a:rPr>
              <a:t>33</a:t>
            </a:fld>
            <a:endParaRPr lang="fr-FR" sz="1400" b="0" strike="noStrike" spc="-1">
              <a:solidFill>
                <a:srgbClr val="000000"/>
              </a:solidFill>
              <a:uFill>
                <a:solidFill>
                  <a:srgbClr val="FFFFFF"/>
                </a:solidFill>
              </a:uFill>
              <a:latin typeface="Times New Roman"/>
            </a:endParaRPr>
          </a:p>
        </p:txBody>
      </p:sp>
      <p:sp>
        <p:nvSpPr>
          <p:cNvPr id="468" name="CustomShape 8"/>
          <p:cNvSpPr/>
          <p:nvPr/>
        </p:nvSpPr>
        <p:spPr>
          <a:xfrm>
            <a:off x="5054400" y="1095840"/>
            <a:ext cx="212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puis « Traitement »</a:t>
            </a:r>
            <a:endParaRPr lang="fr-FR" sz="1800" b="0" strike="noStrike" spc="-1">
              <a:solidFill>
                <a:srgbClr val="000000"/>
              </a:solidFill>
              <a:uFill>
                <a:solidFill>
                  <a:srgbClr val="FFFFFF"/>
                </a:solidFill>
              </a:uFill>
              <a:latin typeface="Arial"/>
            </a:endParaRPr>
          </a:p>
        </p:txBody>
      </p:sp>
      <p:pic>
        <p:nvPicPr>
          <p:cNvPr id="469" name="Image 16"/>
          <p:cNvPicPr/>
          <p:nvPr/>
        </p:nvPicPr>
        <p:blipFill>
          <a:blip r:embed="rId4"/>
          <a:stretch/>
        </p:blipFill>
        <p:spPr>
          <a:xfrm>
            <a:off x="2135520" y="1735560"/>
            <a:ext cx="5350680" cy="5026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71" name="CustomShape 2"/>
          <p:cNvSpPr/>
          <p:nvPr/>
        </p:nvSpPr>
        <p:spPr>
          <a:xfrm>
            <a:off x="291240" y="1577520"/>
            <a:ext cx="8490240" cy="504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a:solidFill>
                  <a:srgbClr val="000000"/>
                </a:solidFill>
                <a:uFill>
                  <a:solidFill>
                    <a:srgbClr val="FFFFFF"/>
                  </a:solidFill>
                </a:uFill>
                <a:latin typeface="Arial"/>
              </a:rPr>
              <a:t>Les fils d’exécution : définition</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rPr>
              <a:t>Le nombre de fils d’exécution correspond au nombre de processus qui vont réaliser en même temps l’extraction des données :</a:t>
            </a:r>
          </a:p>
          <a:p>
            <a:pPr marL="457200" algn="just">
              <a:lnSpc>
                <a:spcPct val="100000"/>
              </a:lnSpc>
            </a:pPr>
            <a:r>
              <a:rPr lang="fr-FR" sz="1800" b="0" strike="noStrike" spc="-1">
                <a:solidFill>
                  <a:srgbClr val="000000"/>
                </a:solidFill>
                <a:uFill>
                  <a:solidFill>
                    <a:srgbClr val="FFFFFF"/>
                  </a:solidFill>
                </a:uFill>
                <a:latin typeface="Arial"/>
              </a:rPr>
              <a:t>-  Si le nombre de fils d’exécution indiqué est de 1, il n’y aura qu’un seul processus qui procèdera aux contrôles nécessaires ;</a:t>
            </a: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rPr>
              <a:t> Si le nombre de fils est de 3, il y aura 3 processus en marche en même temps pour réaliser les contrôles, ce qui sera </a:t>
            </a:r>
            <a:r>
              <a:rPr lang="fr-FR" sz="1800" b="1" strike="noStrike" spc="-1">
                <a:solidFill>
                  <a:srgbClr val="000000"/>
                </a:solidFill>
                <a:uFill>
                  <a:solidFill>
                    <a:srgbClr val="FFFFFF"/>
                  </a:solidFill>
                </a:uFill>
                <a:latin typeface="Arial"/>
              </a:rPr>
              <a:t>plus rapide.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rPr>
              <a:t>Conséquences</a:t>
            </a:r>
            <a:r>
              <a:rPr lang="fr-FR" sz="1800" b="0" strike="noStrike" spc="-1">
                <a:solidFill>
                  <a:srgbClr val="000000"/>
                </a:solidFill>
                <a:uFill>
                  <a:solidFill>
                    <a:srgbClr val="FFFFFF"/>
                  </a:solidFill>
                </a:uFill>
                <a:latin typeface="Arial"/>
              </a:rPr>
              <a:t> :</a:t>
            </a: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rPr>
              <a:t>En cas de problème de fiabilité lors de la lecture des données paye par Altaïr, faire tourner les données en cochant cette option pour un unique fil d’exécution (sélectionner 1).</a:t>
            </a:r>
          </a:p>
          <a:p>
            <a:pPr marL="457200" algn="just">
              <a:lnSpc>
                <a:spcPct val="100000"/>
              </a:lnSpc>
            </a:pP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rPr>
              <a:t>Si l’interface n’est pas réactive lors d’un contrôle important, baisser le nombre de fils d’exécution ainsi que l’utilisation de la mémoire en mode </a:t>
            </a:r>
            <a:r>
              <a:rPr lang="fr-FR" sz="1800" b="1" strike="noStrike" spc="-1">
                <a:solidFill>
                  <a:srgbClr val="000000"/>
                </a:solidFill>
                <a:uFill>
                  <a:solidFill>
                    <a:srgbClr val="FFFFFF"/>
                  </a:solidFill>
                </a:uFill>
                <a:latin typeface="Arial"/>
              </a:rPr>
              <a:t>modéré </a:t>
            </a:r>
            <a:r>
              <a:rPr lang="fr-FR" sz="1800" b="0" strike="noStrike" spc="-1">
                <a:solidFill>
                  <a:srgbClr val="000000"/>
                </a:solidFill>
                <a:uFill>
                  <a:solidFill>
                    <a:srgbClr val="FFFFFF"/>
                  </a:solidFill>
                </a:uFill>
                <a:latin typeface="Arial"/>
              </a:rPr>
              <a:t>ou </a:t>
            </a:r>
            <a:r>
              <a:rPr lang="fr-FR" sz="1800" b="1" strike="noStrike" spc="-1">
                <a:solidFill>
                  <a:srgbClr val="000000"/>
                </a:solidFill>
                <a:uFill>
                  <a:solidFill>
                    <a:srgbClr val="FFFFFF"/>
                  </a:solidFill>
                </a:uFill>
                <a:latin typeface="Arial"/>
              </a:rPr>
              <a:t>économe</a:t>
            </a:r>
            <a:r>
              <a:rPr lang="fr-FR" sz="1800" b="0" strike="noStrike" spc="-1">
                <a:solidFill>
                  <a:srgbClr val="000000"/>
                </a:solidFill>
                <a:uFill>
                  <a:solidFill>
                    <a:srgbClr val="FFFFFF"/>
                  </a:solidFill>
                </a:uFill>
                <a:latin typeface="Arial"/>
              </a:rPr>
              <a:t>, et décocher l’option « augmenter la verbosité ».</a:t>
            </a: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72" name="CustomShape 3"/>
          <p:cNvSpPr/>
          <p:nvPr/>
        </p:nvSpPr>
        <p:spPr>
          <a:xfrm>
            <a:off x="602280" y="332640"/>
            <a:ext cx="836028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paramètres de traitement »</a:t>
            </a:r>
            <a:endParaRPr lang="fr-FR" sz="1800" b="0" strike="noStrike" spc="-1">
              <a:solidFill>
                <a:srgbClr val="000000"/>
              </a:solidFill>
              <a:uFill>
                <a:solidFill>
                  <a:srgbClr val="FFFFFF"/>
                </a:solidFill>
              </a:uFill>
              <a:latin typeface="Arial"/>
            </a:endParaRPr>
          </a:p>
        </p:txBody>
      </p:sp>
      <p:sp>
        <p:nvSpPr>
          <p:cNvPr id="473" name="CustomShape 4"/>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pic>
        <p:nvPicPr>
          <p:cNvPr id="474" name="Picture 3"/>
          <p:cNvPicPr/>
          <p:nvPr/>
        </p:nvPicPr>
        <p:blipFill>
          <a:blip r:embed="rId2"/>
          <a:stretch/>
        </p:blipFill>
        <p:spPr>
          <a:xfrm>
            <a:off x="5182200" y="967680"/>
            <a:ext cx="607680" cy="731520"/>
          </a:xfrm>
          <a:prstGeom prst="rect">
            <a:avLst/>
          </a:prstGeom>
          <a:ln>
            <a:noFill/>
          </a:ln>
        </p:spPr>
      </p:pic>
      <p:pic>
        <p:nvPicPr>
          <p:cNvPr id="475" name="Picture 4"/>
          <p:cNvPicPr/>
          <p:nvPr/>
        </p:nvPicPr>
        <p:blipFill>
          <a:blip r:embed="rId3"/>
          <a:stretch/>
        </p:blipFill>
        <p:spPr>
          <a:xfrm>
            <a:off x="5911200" y="960120"/>
            <a:ext cx="760320" cy="807840"/>
          </a:xfrm>
          <a:prstGeom prst="rect">
            <a:avLst/>
          </a:prstGeom>
          <a:ln>
            <a:noFill/>
          </a:ln>
        </p:spPr>
      </p:pic>
      <p:sp>
        <p:nvSpPr>
          <p:cNvPr id="476" name="CustomShape 5"/>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pic>
        <p:nvPicPr>
          <p:cNvPr id="477" name="Image 2"/>
          <p:cNvPicPr/>
          <p:nvPr/>
        </p:nvPicPr>
        <p:blipFill>
          <a:blip r:embed="rId4"/>
          <a:srcRect l="24415" t="-3384" r="16466"/>
          <a:stretch/>
        </p:blipFill>
        <p:spPr>
          <a:xfrm>
            <a:off x="4140720" y="4839480"/>
            <a:ext cx="2691000" cy="344160"/>
          </a:xfrm>
          <a:prstGeom prst="rect">
            <a:avLst/>
          </a:prstGeom>
          <a:ln>
            <a:noFill/>
          </a:ln>
        </p:spPr>
      </p:pic>
      <p:sp>
        <p:nvSpPr>
          <p:cNvPr id="478" name="TextShape 6"/>
          <p:cNvSpPr txBox="1"/>
          <p:nvPr/>
        </p:nvSpPr>
        <p:spPr>
          <a:xfrm>
            <a:off x="1165860" y="6356520"/>
            <a:ext cx="494910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a:t>
            </a:r>
            <a:r>
              <a:rPr lang="fr-FR" sz="900" b="0" strike="noStrike" spc="-1" dirty="0" smtClean="0">
                <a:solidFill>
                  <a:srgbClr val="8B8B8B"/>
                </a:solidFill>
                <a:uFill>
                  <a:solidFill>
                    <a:srgbClr val="FFFFFF"/>
                  </a:solidFill>
                </a:uFill>
                <a:latin typeface="Calibri"/>
              </a:rPr>
              <a:t>Le Boudec</a:t>
            </a:r>
            <a:endParaRPr lang="fr-FR" sz="1400" b="0" strike="noStrike" spc="-1" dirty="0">
              <a:solidFill>
                <a:srgbClr val="000000"/>
              </a:solidFill>
              <a:uFill>
                <a:solidFill>
                  <a:srgbClr val="FFFFFF"/>
                </a:solidFill>
              </a:uFill>
              <a:latin typeface="Times New Roman"/>
            </a:endParaRPr>
          </a:p>
        </p:txBody>
      </p:sp>
      <p:sp>
        <p:nvSpPr>
          <p:cNvPr id="479" name="TextShape 7"/>
          <p:cNvSpPr txBox="1"/>
          <p:nvPr/>
        </p:nvSpPr>
        <p:spPr>
          <a:xfrm>
            <a:off x="6480900" y="6332520"/>
            <a:ext cx="2057040" cy="364680"/>
          </a:xfrm>
          <a:prstGeom prst="rect">
            <a:avLst/>
          </a:prstGeom>
          <a:noFill/>
          <a:ln>
            <a:noFill/>
          </a:ln>
        </p:spPr>
        <p:txBody>
          <a:bodyPr anchor="ctr"/>
          <a:lstStyle/>
          <a:p>
            <a:pPr algn="r">
              <a:lnSpc>
                <a:spcPct val="100000"/>
              </a:lnSpc>
            </a:pPr>
            <a:fld id="{5CD47EEB-B94A-4D7D-A36B-FC1C7EACE34F}" type="slidenum">
              <a:rPr lang="fr-FR" sz="900" b="0" strike="noStrike" spc="-1">
                <a:solidFill>
                  <a:srgbClr val="8B8B8B"/>
                </a:solidFill>
                <a:uFill>
                  <a:solidFill>
                    <a:srgbClr val="FFFFFF"/>
                  </a:solidFill>
                </a:uFill>
                <a:latin typeface="Calibri"/>
              </a:rPr>
              <a:t>34</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81" name="CustomShape 2"/>
          <p:cNvSpPr/>
          <p:nvPr/>
        </p:nvSpPr>
        <p:spPr>
          <a:xfrm>
            <a:off x="300960" y="1216440"/>
            <a:ext cx="3994560" cy="48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ヒラギノ角ゴ Pro W3"/>
              </a:rPr>
              <a:t>Dialogue « Options » </a:t>
            </a:r>
            <a:r>
              <a:rPr lang="fr-FR" sz="1800" b="0" strike="noStrike" spc="-1">
                <a:solidFill>
                  <a:srgbClr val="000000"/>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Options/Code de paye des tests des rapports d’analyse à venir (déploiement prévu en juin).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Possibilité de sélectionner les codes correspondant aux différents libellés de traitement, de primes, indemnités, etc. (codes NBI, PFI, PPR, IFTS, IAT, etc.) pour cibler la recherche.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Valider ensuite en cliquant sur l’icône « flèche verte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82"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CODES »</a:t>
            </a:r>
            <a:endParaRPr lang="fr-FR" sz="1800" b="0" strike="noStrike" spc="-1">
              <a:solidFill>
                <a:srgbClr val="000000"/>
              </a:solidFill>
              <a:uFill>
                <a:solidFill>
                  <a:srgbClr val="FFFFFF"/>
                </a:solidFill>
              </a:uFill>
              <a:latin typeface="Arial"/>
            </a:endParaRPr>
          </a:p>
        </p:txBody>
      </p:sp>
      <p:sp>
        <p:nvSpPr>
          <p:cNvPr id="483" name="CustomShape 4"/>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pic>
        <p:nvPicPr>
          <p:cNvPr id="484" name="Picture 3"/>
          <p:cNvPicPr/>
          <p:nvPr/>
        </p:nvPicPr>
        <p:blipFill>
          <a:blip r:embed="rId2"/>
          <a:stretch/>
        </p:blipFill>
        <p:spPr>
          <a:xfrm>
            <a:off x="2968560" y="1118520"/>
            <a:ext cx="473040" cy="511920"/>
          </a:xfrm>
          <a:prstGeom prst="rect">
            <a:avLst/>
          </a:prstGeom>
          <a:ln>
            <a:noFill/>
          </a:ln>
        </p:spPr>
      </p:pic>
      <p:sp>
        <p:nvSpPr>
          <p:cNvPr id="485" name="CustomShape 5"/>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486" name="TextShape 6"/>
          <p:cNvSpPr txBox="1"/>
          <p:nvPr/>
        </p:nvSpPr>
        <p:spPr>
          <a:xfrm>
            <a:off x="1676400" y="6356520"/>
            <a:ext cx="53568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87" name="TextShape 7"/>
          <p:cNvSpPr txBox="1"/>
          <p:nvPr/>
        </p:nvSpPr>
        <p:spPr>
          <a:xfrm>
            <a:off x="6458040" y="6356520"/>
            <a:ext cx="2057040" cy="364680"/>
          </a:xfrm>
          <a:prstGeom prst="rect">
            <a:avLst/>
          </a:prstGeom>
          <a:noFill/>
          <a:ln>
            <a:noFill/>
          </a:ln>
        </p:spPr>
        <p:txBody>
          <a:bodyPr anchor="ctr"/>
          <a:lstStyle/>
          <a:p>
            <a:pPr algn="r">
              <a:lnSpc>
                <a:spcPct val="100000"/>
              </a:lnSpc>
            </a:pPr>
            <a:fld id="{704B6B4B-90C6-4BB8-86B8-CFA315F77D94}" type="slidenum">
              <a:rPr lang="fr-FR" sz="900" b="0" strike="noStrike" spc="-1">
                <a:solidFill>
                  <a:srgbClr val="8B8B8B"/>
                </a:solidFill>
                <a:uFill>
                  <a:solidFill>
                    <a:srgbClr val="FFFFFF"/>
                  </a:solidFill>
                </a:uFill>
                <a:latin typeface="Calibri"/>
              </a:rPr>
              <a:t>35</a:t>
            </a:fld>
            <a:endParaRPr lang="fr-FR" sz="1400" b="0" strike="noStrike" spc="-1">
              <a:solidFill>
                <a:srgbClr val="000000"/>
              </a:solidFill>
              <a:uFill>
                <a:solidFill>
                  <a:srgbClr val="FFFFFF"/>
                </a:solidFill>
              </a:uFill>
              <a:latin typeface="Times New Roman"/>
            </a:endParaRPr>
          </a:p>
        </p:txBody>
      </p:sp>
      <p:sp>
        <p:nvSpPr>
          <p:cNvPr id="488" name="CustomShape 8"/>
          <p:cNvSpPr/>
          <p:nvPr/>
        </p:nvSpPr>
        <p:spPr>
          <a:xfrm>
            <a:off x="3643200" y="1258200"/>
            <a:ext cx="1904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onglet « Codes »</a:t>
            </a:r>
            <a:endParaRPr lang="fr-FR" sz="1800" b="0" strike="noStrike" spc="-1">
              <a:solidFill>
                <a:srgbClr val="000000"/>
              </a:solidFill>
              <a:uFill>
                <a:solidFill>
                  <a:srgbClr val="FFFFFF"/>
                </a:solidFill>
              </a:uFill>
              <a:latin typeface="Arial"/>
            </a:endParaRPr>
          </a:p>
        </p:txBody>
      </p:sp>
      <p:pic>
        <p:nvPicPr>
          <p:cNvPr id="489" name="Image 11"/>
          <p:cNvPicPr/>
          <p:nvPr/>
        </p:nvPicPr>
        <p:blipFill>
          <a:blip r:embed="rId3"/>
          <a:srcRect l="3509" t="31028" r="85067" b="58547"/>
          <a:stretch/>
        </p:blipFill>
        <p:spPr>
          <a:xfrm>
            <a:off x="5496480" y="1083960"/>
            <a:ext cx="948600" cy="813240"/>
          </a:xfrm>
          <a:prstGeom prst="rect">
            <a:avLst/>
          </a:prstGeom>
          <a:ln>
            <a:noFill/>
          </a:ln>
        </p:spPr>
      </p:pic>
      <p:pic>
        <p:nvPicPr>
          <p:cNvPr id="490" name="Image 12"/>
          <p:cNvPicPr/>
          <p:nvPr/>
        </p:nvPicPr>
        <p:blipFill>
          <a:blip r:embed="rId3"/>
          <a:stretch/>
        </p:blipFill>
        <p:spPr>
          <a:xfrm>
            <a:off x="4166640" y="1897560"/>
            <a:ext cx="4674240" cy="4390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ustomShape 1"/>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492" name="CustomShape 2"/>
          <p:cNvSpPr/>
          <p:nvPr/>
        </p:nvSpPr>
        <p:spPr>
          <a:xfrm>
            <a:off x="378720" y="2151000"/>
            <a:ext cx="8539920" cy="418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1" strike="noStrike" spc="-1">
                <a:solidFill>
                  <a:srgbClr val="000000"/>
                </a:solidFill>
                <a:uFill>
                  <a:solidFill>
                    <a:srgbClr val="FFFFFF"/>
                  </a:solidFill>
                </a:uFill>
                <a:latin typeface="Arial"/>
                <a:ea typeface="ヒラギノ角ゴ Pro W3"/>
              </a:rPr>
              <a:t>Menu Configurer &gt; Configurer l’interface</a:t>
            </a:r>
            <a:r>
              <a:rPr lang="fr-FR" sz="2000" b="0"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Affichage</a:t>
            </a:r>
            <a:r>
              <a:rPr lang="fr-FR" sz="2000" b="0" strike="noStrike" spc="-1">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Barres d’outils </a:t>
            </a:r>
            <a:r>
              <a:rPr lang="fr-FR" sz="2000" b="0" strike="noStrike" spc="-1">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Sauvegarder/Lancer</a:t>
            </a:r>
            <a:r>
              <a:rPr lang="fr-FR" sz="2000" b="0" strike="noStrike" spc="-1">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Console </a:t>
            </a:r>
            <a:r>
              <a:rPr lang="fr-FR" sz="2000" b="0" strike="noStrike" spc="-1">
                <a:solidFill>
                  <a:srgbClr val="000000"/>
                </a:solidFill>
                <a:uFill>
                  <a:solidFill>
                    <a:srgbClr val="FFFFFF"/>
                  </a:solidFill>
                </a:uFill>
                <a:latin typeface="Arial"/>
                <a:ea typeface="ヒラギノ角ゴ Pro W3"/>
              </a:rPr>
              <a:t>: limiter la sortie de la console, limiter la verbosité</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93"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494" name="CustomShape 4"/>
          <p:cNvSpPr/>
          <p:nvPr/>
        </p:nvSpPr>
        <p:spPr>
          <a:xfrm>
            <a:off x="1584000" y="5184000"/>
            <a:ext cx="360" cy="344520"/>
          </a:xfrm>
          <a:prstGeom prst="rect">
            <a:avLst/>
          </a:prstGeom>
          <a:noFill/>
          <a:ln>
            <a:noFill/>
          </a:ln>
        </p:spPr>
        <p:style>
          <a:lnRef idx="0">
            <a:scrgbClr r="0" g="0" b="0"/>
          </a:lnRef>
          <a:fillRef idx="0">
            <a:scrgbClr r="0" g="0" b="0"/>
          </a:fillRef>
          <a:effectRef idx="0">
            <a:scrgbClr r="0" g="0" b="0"/>
          </a:effectRef>
          <a:fontRef idx="minor"/>
        </p:style>
      </p:sp>
      <p:sp>
        <p:nvSpPr>
          <p:cNvPr id="495" name="CustomShape 5"/>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496" name="TextShape 6"/>
          <p:cNvSpPr txBox="1"/>
          <p:nvPr/>
        </p:nvSpPr>
        <p:spPr>
          <a:xfrm>
            <a:off x="1501140" y="6356520"/>
            <a:ext cx="601980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497" name="TextShape 7"/>
          <p:cNvSpPr txBox="1"/>
          <p:nvPr/>
        </p:nvSpPr>
        <p:spPr>
          <a:xfrm>
            <a:off x="6458040" y="6356520"/>
            <a:ext cx="2057040" cy="364680"/>
          </a:xfrm>
          <a:prstGeom prst="rect">
            <a:avLst/>
          </a:prstGeom>
          <a:noFill/>
          <a:ln>
            <a:noFill/>
          </a:ln>
        </p:spPr>
        <p:txBody>
          <a:bodyPr anchor="ctr"/>
          <a:lstStyle/>
          <a:p>
            <a:pPr algn="r">
              <a:lnSpc>
                <a:spcPct val="100000"/>
              </a:lnSpc>
            </a:pPr>
            <a:fld id="{B2A943EC-06B9-41A4-B254-72B8B5BE236C}" type="slidenum">
              <a:rPr lang="fr-FR" sz="900" b="0" strike="noStrike" spc="-1">
                <a:solidFill>
                  <a:srgbClr val="8B8B8B"/>
                </a:solidFill>
                <a:uFill>
                  <a:solidFill>
                    <a:srgbClr val="FFFFFF"/>
                  </a:solidFill>
                </a:uFill>
                <a:latin typeface="Calibri"/>
              </a:rPr>
              <a:t>36</a:t>
            </a:fld>
            <a:endParaRPr lang="fr-FR" sz="1400" b="0" strike="noStrike" spc="-1">
              <a:solidFill>
                <a:srgbClr val="000000"/>
              </a:solidFill>
              <a:uFill>
                <a:solidFill>
                  <a:srgbClr val="FFFFFF"/>
                </a:solidFill>
              </a:uFill>
              <a:latin typeface="Times New Roman"/>
            </a:endParaRPr>
          </a:p>
        </p:txBody>
      </p:sp>
      <p:pic>
        <p:nvPicPr>
          <p:cNvPr id="498" name="Image 9"/>
          <p:cNvPicPr/>
          <p:nvPr/>
        </p:nvPicPr>
        <p:blipFill>
          <a:blip r:embed="rId2"/>
          <a:stretch/>
        </p:blipFill>
        <p:spPr>
          <a:xfrm>
            <a:off x="300960" y="1056960"/>
            <a:ext cx="8539920" cy="1220040"/>
          </a:xfrm>
          <a:prstGeom prst="rect">
            <a:avLst/>
          </a:prstGeom>
          <a:ln>
            <a:noFill/>
          </a:ln>
        </p:spPr>
      </p:pic>
      <p:sp>
        <p:nvSpPr>
          <p:cNvPr id="499" name="Line 8"/>
          <p:cNvSpPr/>
          <p:nvPr/>
        </p:nvSpPr>
        <p:spPr>
          <a:xfrm flipV="1">
            <a:off x="5865840" y="1876320"/>
            <a:ext cx="2167920" cy="75456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2390862" y="6356520"/>
            <a:ext cx="4840448"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01" name="TextShape 2"/>
          <p:cNvSpPr txBox="1"/>
          <p:nvPr/>
        </p:nvSpPr>
        <p:spPr>
          <a:xfrm>
            <a:off x="6458040" y="6356520"/>
            <a:ext cx="2057040" cy="364680"/>
          </a:xfrm>
          <a:prstGeom prst="rect">
            <a:avLst/>
          </a:prstGeom>
          <a:noFill/>
          <a:ln>
            <a:noFill/>
          </a:ln>
        </p:spPr>
        <p:txBody>
          <a:bodyPr anchor="ctr"/>
          <a:lstStyle/>
          <a:p>
            <a:pPr algn="r">
              <a:lnSpc>
                <a:spcPct val="100000"/>
              </a:lnSpc>
            </a:pPr>
            <a:fld id="{D2416E0A-751A-4820-ABEE-287407C9558E}" type="slidenum">
              <a:rPr lang="fr-FR" sz="900" b="0" strike="noStrike" spc="-1">
                <a:solidFill>
                  <a:srgbClr val="8B8B8B"/>
                </a:solidFill>
                <a:uFill>
                  <a:solidFill>
                    <a:srgbClr val="FFFFFF"/>
                  </a:solidFill>
                </a:uFill>
                <a:latin typeface="Calibri"/>
              </a:rPr>
              <a:t>37</a:t>
            </a:fld>
            <a:endParaRPr lang="fr-FR" sz="1400" b="0" strike="noStrike" spc="-1">
              <a:solidFill>
                <a:srgbClr val="000000"/>
              </a:solidFill>
              <a:uFill>
                <a:solidFill>
                  <a:srgbClr val="FFFFFF"/>
                </a:solidFill>
              </a:uFill>
              <a:latin typeface="Times New Roman"/>
            </a:endParaRPr>
          </a:p>
        </p:txBody>
      </p:sp>
      <p:pic>
        <p:nvPicPr>
          <p:cNvPr id="502" name="Image 3"/>
          <p:cNvPicPr/>
          <p:nvPr/>
        </p:nvPicPr>
        <p:blipFill>
          <a:blip r:embed="rId2"/>
          <a:stretch/>
        </p:blipFill>
        <p:spPr>
          <a:xfrm>
            <a:off x="1024560" y="1311120"/>
            <a:ext cx="7389720" cy="4207680"/>
          </a:xfrm>
          <a:prstGeom prst="rect">
            <a:avLst/>
          </a:prstGeom>
          <a:ln>
            <a:noFill/>
          </a:ln>
        </p:spPr>
      </p:pic>
      <p:sp>
        <p:nvSpPr>
          <p:cNvPr id="503" name="CustomShape 3"/>
          <p:cNvSpPr/>
          <p:nvPr/>
        </p:nvSpPr>
        <p:spPr>
          <a:xfrm>
            <a:off x="300960" y="401400"/>
            <a:ext cx="8539920" cy="682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TextShape 1"/>
          <p:cNvSpPr txBox="1"/>
          <p:nvPr/>
        </p:nvSpPr>
        <p:spPr>
          <a:xfrm>
            <a:off x="2201490" y="6356520"/>
            <a:ext cx="476622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05" name="TextShape 2"/>
          <p:cNvSpPr txBox="1"/>
          <p:nvPr/>
        </p:nvSpPr>
        <p:spPr>
          <a:xfrm>
            <a:off x="6458040" y="6356520"/>
            <a:ext cx="2057040" cy="364680"/>
          </a:xfrm>
          <a:prstGeom prst="rect">
            <a:avLst/>
          </a:prstGeom>
          <a:noFill/>
          <a:ln>
            <a:noFill/>
          </a:ln>
        </p:spPr>
        <p:txBody>
          <a:bodyPr anchor="ctr"/>
          <a:lstStyle/>
          <a:p>
            <a:pPr algn="r">
              <a:lnSpc>
                <a:spcPct val="100000"/>
              </a:lnSpc>
            </a:pPr>
            <a:fld id="{A90EAC32-C9F2-41C1-BD4B-87DCA4FA0BF1}" type="slidenum">
              <a:rPr lang="fr-FR" sz="900" b="0" strike="noStrike" spc="-1">
                <a:solidFill>
                  <a:srgbClr val="8B8B8B"/>
                </a:solidFill>
                <a:uFill>
                  <a:solidFill>
                    <a:srgbClr val="FFFFFF"/>
                  </a:solidFill>
                </a:uFill>
                <a:latin typeface="Calibri"/>
              </a:rPr>
              <a:t>38</a:t>
            </a:fld>
            <a:endParaRPr lang="fr-FR" sz="1400" b="0" strike="noStrike" spc="-1">
              <a:solidFill>
                <a:srgbClr val="000000"/>
              </a:solidFill>
              <a:uFill>
                <a:solidFill>
                  <a:srgbClr val="FFFFFF"/>
                </a:solidFill>
              </a:uFill>
              <a:latin typeface="Times New Roman"/>
            </a:endParaRPr>
          </a:p>
        </p:txBody>
      </p:sp>
      <p:sp>
        <p:nvSpPr>
          <p:cNvPr id="506" name="CustomShape 3"/>
          <p:cNvSpPr/>
          <p:nvPr/>
        </p:nvSpPr>
        <p:spPr>
          <a:xfrm>
            <a:off x="314640" y="196560"/>
            <a:ext cx="8539920" cy="682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6" name="CustomShape 4"/>
          <p:cNvSpPr/>
          <p:nvPr/>
        </p:nvSpPr>
        <p:spPr>
          <a:xfrm>
            <a:off x="398530" y="1112054"/>
            <a:ext cx="8539920" cy="491926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dirty="0">
                <a:solidFill>
                  <a:srgbClr val="000000"/>
                </a:solidFill>
                <a:uFill>
                  <a:solidFill>
                    <a:srgbClr val="FFFFFF"/>
                  </a:solidFill>
                </a:uFill>
                <a:latin typeface="Calibri"/>
              </a:rPr>
              <a:t>Les options de configuration d’affichage </a:t>
            </a:r>
            <a:r>
              <a:rPr lang="fr-FR" sz="1800" b="0" strike="noStrike" spc="-1" dirty="0">
                <a:solidFill>
                  <a:srgbClr val="000000"/>
                </a:solidFill>
                <a:uFill>
                  <a:solidFill>
                    <a:srgbClr val="FFFFFF"/>
                  </a:solidFill>
                </a:uFill>
                <a:latin typeface="Calibri"/>
              </a:rPr>
              <a:t>permettent de simplifier l’interface graphique ou au contraire d’activer certaines fonctionnalités. </a:t>
            </a:r>
            <a:r>
              <a:rPr lang="fr-FR" sz="1800" b="1" strike="noStrike" spc="-1" dirty="0">
                <a:solidFill>
                  <a:srgbClr val="000000"/>
                </a:solidFill>
                <a:uFill>
                  <a:solidFill>
                    <a:srgbClr val="FFFFFF"/>
                  </a:solidFill>
                </a:uFill>
                <a:latin typeface="Calibri"/>
              </a:rPr>
              <a:t>Les options de barre d’outils </a:t>
            </a:r>
            <a:r>
              <a:rPr lang="fr-FR" sz="1800" b="0" strike="noStrike" spc="-1" dirty="0">
                <a:solidFill>
                  <a:srgbClr val="000000"/>
                </a:solidFill>
                <a:uFill>
                  <a:solidFill>
                    <a:srgbClr val="FFFFFF"/>
                  </a:solidFill>
                </a:uFill>
                <a:latin typeface="Calibri"/>
              </a:rPr>
              <a:t>permettent d’enlever ou de rajouter des icônes.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Calibri"/>
              </a:rPr>
              <a:t>Les options Sauvegarder/Lancer</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Par défaut, le projet </a:t>
            </a:r>
            <a:r>
              <a:rPr lang="fr-FR" sz="1800" b="0" strike="noStrike" spc="-1" dirty="0" err="1">
                <a:solidFill>
                  <a:srgbClr val="000000"/>
                </a:solidFill>
                <a:uFill>
                  <a:solidFill>
                    <a:srgbClr val="FFFFFF"/>
                  </a:solidFill>
                </a:uFill>
                <a:latin typeface="Calibri"/>
              </a:rPr>
              <a:t>défaut.alt</a:t>
            </a:r>
            <a:r>
              <a:rPr lang="fr-FR" sz="1800" b="0" strike="noStrike" spc="-1" dirty="0">
                <a:solidFill>
                  <a:srgbClr val="000000"/>
                </a:solidFill>
                <a:uFill>
                  <a:solidFill>
                    <a:srgbClr val="FFFFFF"/>
                  </a:solidFill>
                </a:uFill>
                <a:latin typeface="Calibri"/>
              </a:rPr>
              <a:t> est automatiquement sauvegardé et actualisé. La case d’option correspondante ne devrait être décochée qu’en cas de problème sur cette fonctionnalité.</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Par défaut, le projet </a:t>
            </a:r>
            <a:r>
              <a:rPr lang="fr-FR" sz="1800" b="0" strike="noStrike" spc="-1" dirty="0" err="1">
                <a:solidFill>
                  <a:srgbClr val="000000"/>
                </a:solidFill>
                <a:uFill>
                  <a:solidFill>
                    <a:srgbClr val="FFFFFF"/>
                  </a:solidFill>
                </a:uFill>
                <a:latin typeface="Calibri"/>
              </a:rPr>
              <a:t>défaut.alt</a:t>
            </a:r>
            <a:r>
              <a:rPr lang="fr-FR" sz="1800" b="0" strike="noStrike" spc="-1" dirty="0">
                <a:solidFill>
                  <a:srgbClr val="000000"/>
                </a:solidFill>
                <a:uFill>
                  <a:solidFill>
                    <a:srgbClr val="FFFFFF"/>
                  </a:solidFill>
                </a:uFill>
                <a:latin typeface="Calibri"/>
              </a:rPr>
              <a:t> n’est pas chargé au lancement. Ce chargement peut être activé en cochant la case d’option correspondante.</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Le chargement des données utilisateur au lancement permet d’importer le disque optique sans autre action (voir diapo précédente). En l’absence de disque optique, l’ensemble des données de paye du répertoire Données est importé dans l’onglet.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Calibri"/>
              </a:rPr>
              <a:t>Les options de Console </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Ces options permettent de réguler la quantité des messages d’avertissement (</a:t>
            </a:r>
            <a:r>
              <a:rPr lang="fr-FR" sz="1800" b="0" i="1" strike="noStrike" spc="-1" dirty="0">
                <a:solidFill>
                  <a:srgbClr val="000000"/>
                </a:solidFill>
                <a:uFill>
                  <a:solidFill>
                    <a:srgbClr val="FFFFFF"/>
                  </a:solidFill>
                </a:uFill>
                <a:latin typeface="Calibri"/>
              </a:rPr>
              <a:t>la verbosité</a:t>
            </a:r>
            <a:r>
              <a:rPr lang="fr-FR" sz="1800" b="0" strike="noStrike" spc="-1" dirty="0">
                <a:solidFill>
                  <a:srgbClr val="000000"/>
                </a:solidFill>
                <a:uFill>
                  <a:solidFill>
                    <a:srgbClr val="FFFFFF"/>
                  </a:solidFill>
                </a:uFill>
                <a:latin typeface="Calibri"/>
              </a:rPr>
              <a:t>) de l’onglet Console. Par défaut, la verbosité est limitée. En cas de problèmes de fiabilité comme ceux examinés plus loin il est conseillé de relancer en décochant la case </a:t>
            </a:r>
            <a:r>
              <a:rPr lang="fr-FR" sz="1800" b="0" i="1" strike="noStrike" spc="-1" dirty="0">
                <a:solidFill>
                  <a:srgbClr val="000000"/>
                </a:solidFill>
                <a:uFill>
                  <a:solidFill>
                    <a:srgbClr val="FFFFFF"/>
                  </a:solidFill>
                </a:uFill>
                <a:latin typeface="Calibri"/>
              </a:rPr>
              <a:t>Limiter la verbosité</a:t>
            </a:r>
            <a:r>
              <a:rPr lang="fr-FR" sz="1800" b="0" strike="noStrike" spc="-1" dirty="0">
                <a:solidFill>
                  <a:srgbClr val="000000"/>
                </a:solidFill>
                <a:uFill>
                  <a:solidFill>
                    <a:srgbClr val="FFFFFF"/>
                  </a:solidFill>
                </a:uFill>
                <a:latin typeface="Calibri"/>
              </a:rPr>
              <a: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2"/>
          <p:cNvSpPr txBox="1"/>
          <p:nvPr/>
        </p:nvSpPr>
        <p:spPr>
          <a:xfrm>
            <a:off x="6458040" y="6356520"/>
            <a:ext cx="2057040" cy="364680"/>
          </a:xfrm>
          <a:prstGeom prst="rect">
            <a:avLst/>
          </a:prstGeom>
          <a:noFill/>
          <a:ln>
            <a:noFill/>
          </a:ln>
        </p:spPr>
        <p:txBody>
          <a:bodyPr anchor="ctr"/>
          <a:lstStyle/>
          <a:p>
            <a:pPr algn="r">
              <a:lnSpc>
                <a:spcPct val="100000"/>
              </a:lnSpc>
            </a:pPr>
            <a:fld id="{7AD8A416-8EF0-4E44-BA57-14487D4B1AA4}" type="slidenum">
              <a:rPr lang="fr-FR" sz="900" b="0" strike="noStrike" spc="-1">
                <a:solidFill>
                  <a:srgbClr val="8B8B8B"/>
                </a:solidFill>
                <a:uFill>
                  <a:solidFill>
                    <a:srgbClr val="FFFFFF"/>
                  </a:solidFill>
                </a:uFill>
                <a:latin typeface="Calibri"/>
              </a:rPr>
              <a:t>39</a:t>
            </a:fld>
            <a:endParaRPr lang="fr-FR" sz="1400" b="0" strike="noStrike" spc="-1">
              <a:solidFill>
                <a:srgbClr val="000000"/>
              </a:solidFill>
              <a:uFill>
                <a:solidFill>
                  <a:srgbClr val="FFFFFF"/>
                </a:solidFill>
              </a:uFill>
              <a:latin typeface="Times New Roman"/>
            </a:endParaRPr>
          </a:p>
        </p:txBody>
      </p:sp>
      <p:sp>
        <p:nvSpPr>
          <p:cNvPr id="510" name="CustomShape 3"/>
          <p:cNvSpPr/>
          <p:nvPr/>
        </p:nvSpPr>
        <p:spPr>
          <a:xfrm>
            <a:off x="126360" y="2570760"/>
            <a:ext cx="8890920" cy="1388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PRODUCTION ET LE CONTRÔLE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DES BASES DE DONNéES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169" name="CustomShape 2"/>
          <p:cNvSpPr/>
          <p:nvPr/>
        </p:nvSpPr>
        <p:spPr>
          <a:xfrm>
            <a:off x="7546680" y="584928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170" name="CustomShape 3"/>
          <p:cNvSpPr/>
          <p:nvPr/>
        </p:nvSpPr>
        <p:spPr>
          <a:xfrm>
            <a:off x="107280" y="360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CONNEXION AU BUREAU</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71" name="CustomShape 4"/>
          <p:cNvSpPr/>
          <p:nvPr/>
        </p:nvSpPr>
        <p:spPr>
          <a:xfrm>
            <a:off x="576360" y="1449360"/>
            <a:ext cx="7989480" cy="4065840"/>
          </a:xfrm>
          <a:prstGeom prst="rect">
            <a:avLst/>
          </a:prstGeom>
          <a:noFill/>
          <a:ln>
            <a:noFill/>
          </a:ln>
        </p:spPr>
        <p:style>
          <a:lnRef idx="0">
            <a:scrgbClr r="0" g="0" b="0"/>
          </a:lnRef>
          <a:fillRef idx="0">
            <a:scrgbClr r="0" g="0" b="0"/>
          </a:fillRef>
          <a:effectRef idx="0">
            <a:scrgbClr r="0" g="0" b="0"/>
          </a:effectRef>
          <a:fontRef idx="minor"/>
        </p:style>
      </p:sp>
      <p:pic>
        <p:nvPicPr>
          <p:cNvPr id="172" name="Image 199"/>
          <p:cNvPicPr/>
          <p:nvPr/>
        </p:nvPicPr>
        <p:blipFill>
          <a:blip r:embed="rId2"/>
          <a:srcRect t="-241" r="7168"/>
          <a:stretch/>
        </p:blipFill>
        <p:spPr>
          <a:xfrm>
            <a:off x="4649400" y="3605760"/>
            <a:ext cx="4356360" cy="2437920"/>
          </a:xfrm>
          <a:prstGeom prst="rect">
            <a:avLst/>
          </a:prstGeom>
          <a:ln>
            <a:noFill/>
          </a:ln>
        </p:spPr>
      </p:pic>
      <p:sp>
        <p:nvSpPr>
          <p:cNvPr id="174" name="TextShape 6"/>
          <p:cNvSpPr txBox="1"/>
          <p:nvPr/>
        </p:nvSpPr>
        <p:spPr>
          <a:xfrm>
            <a:off x="6458040" y="6356520"/>
            <a:ext cx="2057040" cy="364680"/>
          </a:xfrm>
          <a:prstGeom prst="rect">
            <a:avLst/>
          </a:prstGeom>
          <a:noFill/>
          <a:ln>
            <a:noFill/>
          </a:ln>
        </p:spPr>
        <p:txBody>
          <a:bodyPr anchor="ctr"/>
          <a:lstStyle/>
          <a:p>
            <a:pPr algn="r">
              <a:lnSpc>
                <a:spcPct val="100000"/>
              </a:lnSpc>
            </a:pPr>
            <a:fld id="{15853CBB-9D70-4625-AA14-68CF3ECC1C4B}" type="slidenum">
              <a:rPr lang="fr-FR" sz="900" b="0" strike="noStrike" spc="-1">
                <a:solidFill>
                  <a:srgbClr val="8B8B8B"/>
                </a:solidFill>
                <a:uFill>
                  <a:solidFill>
                    <a:srgbClr val="FFFFFF"/>
                  </a:solidFill>
                </a:uFill>
                <a:latin typeface="Calibri"/>
              </a:rPr>
              <a:t>4</a:t>
            </a:fld>
            <a:endParaRPr lang="fr-FR" sz="1400" b="0" strike="noStrike" spc="-1">
              <a:solidFill>
                <a:srgbClr val="000000"/>
              </a:solidFill>
              <a:uFill>
                <a:solidFill>
                  <a:srgbClr val="FFFFFF"/>
                </a:solidFill>
              </a:uFill>
              <a:latin typeface="Times New Roman"/>
            </a:endParaRPr>
          </a:p>
        </p:txBody>
      </p:sp>
      <p:sp>
        <p:nvSpPr>
          <p:cNvPr id="175" name="CustomShape 7"/>
          <p:cNvSpPr/>
          <p:nvPr/>
        </p:nvSpPr>
        <p:spPr>
          <a:xfrm>
            <a:off x="384480" y="1183680"/>
            <a:ext cx="8613720" cy="283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Lancer l’ordinateur. </a:t>
            </a:r>
            <a:r>
              <a:rPr lang="fr-FR" sz="1800" b="0" strike="noStrike" spc="-1">
                <a:solidFill>
                  <a:srgbClr val="FF0000"/>
                </a:solidFill>
                <a:uFill>
                  <a:solidFill>
                    <a:srgbClr val="FFFFFF"/>
                  </a:solidFill>
                </a:uFill>
                <a:latin typeface="Calibri"/>
              </a:rPr>
              <a:t>Toujours</a:t>
            </a:r>
            <a:r>
              <a:rPr lang="fr-FR" sz="1800" b="0" strike="noStrike" spc="-1">
                <a:solidFill>
                  <a:srgbClr val="000000"/>
                </a:solidFill>
                <a:uFill>
                  <a:solidFill>
                    <a:srgbClr val="FFFFFF"/>
                  </a:solidFill>
                </a:uFill>
                <a:latin typeface="Calibri"/>
              </a:rPr>
              <a:t> insérer la clé USB3 dans son port.</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Pour certains matériels</a:t>
            </a:r>
            <a:r>
              <a:rPr lang="fr-FR" sz="1800" b="0" strike="noStrike" spc="-1">
                <a:solidFill>
                  <a:srgbClr val="FF0000"/>
                </a:solidFill>
                <a:uFill>
                  <a:solidFill>
                    <a:srgbClr val="FFFFFF"/>
                  </a:solidFill>
                </a:uFill>
                <a:latin typeface="Calibri"/>
              </a:rPr>
              <a:t>, il faut n’insérer la clé USB3 dédiée dans son port qu’au stade de l’écran de connexion</a:t>
            </a:r>
            <a:r>
              <a:rPr lang="fr-FR" sz="1800" b="0" strike="noStrike" spc="-1">
                <a:solidFill>
                  <a:srgbClr val="000000"/>
                </a:solidFill>
                <a:uFill>
                  <a:solidFill>
                    <a:srgbClr val="FFFFFF"/>
                  </a:solidFill>
                </a:uFill>
                <a:latin typeface="Calibri"/>
              </a:rPr>
              <a:t>, quand le mot de passe est demandé. Une insertion avant ce stade peut causer des problèmes de démarrage.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N’utiliser que la clé formatée EXFAT et compatible avec les PC Windows, fournie par la DSI.</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L’écran de connexion propose 9 comptes intitulés section_1, …, section_9 qui peuvent servir aux différentes sections.</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rPr>
              <a:t>D’autres comptes utilisateurs peuvent être créés par l’API.</a:t>
            </a:r>
            <a:endParaRPr lang="fr-FR" sz="1800" b="0" strike="noStrike" spc="-1">
              <a:solidFill>
                <a:srgbClr val="000000"/>
              </a:solidFill>
              <a:uFill>
                <a:solidFill>
                  <a:srgbClr val="FFFFFF"/>
                </a:solidFill>
              </a:uFill>
              <a:latin typeface="Arial"/>
            </a:endParaRPr>
          </a:p>
        </p:txBody>
      </p:sp>
      <p:sp>
        <p:nvSpPr>
          <p:cNvPr id="176" name="CustomShape 8"/>
          <p:cNvSpPr/>
          <p:nvPr/>
        </p:nvSpPr>
        <p:spPr>
          <a:xfrm>
            <a:off x="5839920" y="6026760"/>
            <a:ext cx="24840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Apparence du bureau</a:t>
            </a:r>
            <a:endParaRPr lang="fr-FR" sz="1800" b="0" strike="noStrike" spc="-1">
              <a:solidFill>
                <a:srgbClr val="000000"/>
              </a:solidFill>
              <a:uFill>
                <a:solidFill>
                  <a:srgbClr val="FFFFFF"/>
                </a:solidFill>
              </a:uFill>
              <a:latin typeface="Arial"/>
            </a:endParaRPr>
          </a:p>
        </p:txBody>
      </p:sp>
      <p:pic>
        <p:nvPicPr>
          <p:cNvPr id="177" name="Image 5"/>
          <p:cNvPicPr/>
          <p:nvPr/>
        </p:nvPicPr>
        <p:blipFill>
          <a:blip r:embed="rId3"/>
          <a:srcRect l="27847" t="11665" r="6891" b="20029"/>
          <a:stretch/>
        </p:blipFill>
        <p:spPr>
          <a:xfrm>
            <a:off x="478800" y="3611880"/>
            <a:ext cx="4073760" cy="2398320"/>
          </a:xfrm>
          <a:prstGeom prst="rect">
            <a:avLst/>
          </a:prstGeom>
          <a:ln>
            <a:noFill/>
          </a:ln>
        </p:spPr>
      </p:pic>
      <p:sp>
        <p:nvSpPr>
          <p:cNvPr id="178" name="CustomShape 9"/>
          <p:cNvSpPr/>
          <p:nvPr/>
        </p:nvSpPr>
        <p:spPr>
          <a:xfrm>
            <a:off x="478800" y="6050520"/>
            <a:ext cx="38278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Apparence de l’écran de connexion</a:t>
            </a:r>
            <a:endParaRPr lang="fr-FR" sz="1800" b="0" strike="noStrike" spc="-1">
              <a:solidFill>
                <a:srgbClr val="000000"/>
              </a:solidFill>
              <a:uFill>
                <a:solidFill>
                  <a:srgbClr val="FFFFFF"/>
                </a:solidFill>
              </a:uFill>
              <a:latin typeface="Arial"/>
            </a:endParaRPr>
          </a:p>
        </p:txBody>
      </p:sp>
      <p:sp>
        <p:nvSpPr>
          <p:cNvPr id="13"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70560" y="1845000"/>
            <a:ext cx="8913240" cy="3094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512" name="CustomShape 2"/>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513"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14" name="CustomShape 4"/>
          <p:cNvSpPr/>
          <p:nvPr/>
        </p:nvSpPr>
        <p:spPr>
          <a:xfrm>
            <a:off x="70200" y="351720"/>
            <a:ext cx="9090000" cy="574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Produire la base de données CSV</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15" name="CustomShape 5"/>
          <p:cNvSpPr/>
          <p:nvPr/>
        </p:nvSpPr>
        <p:spPr>
          <a:xfrm>
            <a:off x="179640" y="1845000"/>
            <a:ext cx="4257720" cy="3200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uFill>
                  <a:solidFill>
                    <a:srgbClr val="FFFFFF"/>
                  </a:solidFill>
                </a:uFill>
                <a:latin typeface="Times New Roman"/>
                <a:ea typeface="ヒラギノ角ゴ Pro W3"/>
              </a:rPr>
              <a:t>.</a:t>
            </a:r>
            <a:endParaRPr lang="fr-FR" sz="1800" b="0" strike="noStrike" spc="-1">
              <a:solidFill>
                <a:srgbClr val="000000"/>
              </a:solidFill>
              <a:uFill>
                <a:solidFill>
                  <a:srgbClr val="FFFFFF"/>
                </a:solidFill>
              </a:uFill>
              <a:latin typeface="Arial"/>
            </a:endParaRPr>
          </a:p>
        </p:txBody>
      </p:sp>
      <p:sp>
        <p:nvSpPr>
          <p:cNvPr id="516"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17" name="Image 1"/>
          <p:cNvPicPr/>
          <p:nvPr/>
        </p:nvPicPr>
        <p:blipFill>
          <a:blip r:embed="rId2"/>
          <a:srcRect r="41777" b="91625"/>
          <a:stretch/>
        </p:blipFill>
        <p:spPr>
          <a:xfrm>
            <a:off x="3800880" y="1260720"/>
            <a:ext cx="5313600" cy="476640"/>
          </a:xfrm>
          <a:prstGeom prst="rect">
            <a:avLst/>
          </a:prstGeom>
          <a:ln>
            <a:noFill/>
          </a:ln>
        </p:spPr>
      </p:pic>
      <p:sp>
        <p:nvSpPr>
          <p:cNvPr id="518" name="CustomShape 7"/>
          <p:cNvSpPr/>
          <p:nvPr/>
        </p:nvSpPr>
        <p:spPr>
          <a:xfrm>
            <a:off x="7486560" y="1320120"/>
            <a:ext cx="323280" cy="47808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19" name="Picture 2"/>
          <p:cNvPicPr/>
          <p:nvPr/>
        </p:nvPicPr>
        <p:blipFill>
          <a:blip r:embed="rId3"/>
          <a:stretch/>
        </p:blipFill>
        <p:spPr>
          <a:xfrm>
            <a:off x="3636000" y="2398680"/>
            <a:ext cx="598320" cy="1045800"/>
          </a:xfrm>
          <a:prstGeom prst="rect">
            <a:avLst/>
          </a:prstGeom>
          <a:ln>
            <a:noFill/>
          </a:ln>
        </p:spPr>
      </p:pic>
      <p:sp>
        <p:nvSpPr>
          <p:cNvPr id="520" name="TextShape 8"/>
          <p:cNvSpPr txBox="1"/>
          <p:nvPr/>
        </p:nvSpPr>
        <p:spPr>
          <a:xfrm>
            <a:off x="1803633" y="6356520"/>
            <a:ext cx="49075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21" name="TextShape 9"/>
          <p:cNvSpPr txBox="1"/>
          <p:nvPr/>
        </p:nvSpPr>
        <p:spPr>
          <a:xfrm>
            <a:off x="6458040" y="6356520"/>
            <a:ext cx="2057040" cy="364680"/>
          </a:xfrm>
          <a:prstGeom prst="rect">
            <a:avLst/>
          </a:prstGeom>
          <a:noFill/>
          <a:ln>
            <a:noFill/>
          </a:ln>
        </p:spPr>
        <p:txBody>
          <a:bodyPr anchor="ctr"/>
          <a:lstStyle/>
          <a:p>
            <a:pPr algn="r">
              <a:lnSpc>
                <a:spcPct val="100000"/>
              </a:lnSpc>
            </a:pPr>
            <a:fld id="{E8806D4F-182D-49F2-9590-8EE0298476F1}" type="slidenum">
              <a:rPr lang="fr-FR" sz="900" b="0" strike="noStrike" spc="-1">
                <a:solidFill>
                  <a:srgbClr val="8B8B8B"/>
                </a:solidFill>
                <a:uFill>
                  <a:solidFill>
                    <a:srgbClr val="FFFFFF"/>
                  </a:solidFill>
                </a:uFill>
                <a:latin typeface="Calibri"/>
              </a:rPr>
              <a:t>40</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523"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24" name="CustomShape 3"/>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25" name="CustomShape 4"/>
          <p:cNvSpPr/>
          <p:nvPr/>
        </p:nvSpPr>
        <p:spPr>
          <a:xfrm>
            <a:off x="199080" y="1269000"/>
            <a:ext cx="8862840" cy="1366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Times New Roman"/>
                <a:ea typeface="ヒラギノ角ゴ Pro W3"/>
              </a:rPr>
              <a:t>Deux bases CSV :</a:t>
            </a:r>
            <a:endParaRPr lang="fr-FR" sz="1800" b="0" strike="noStrike" spc="-1">
              <a:solidFill>
                <a:srgbClr val="000000"/>
              </a:solidFill>
              <a:uFill>
                <a:solidFill>
                  <a:srgbClr val="FFFFFF"/>
                </a:solidFill>
              </a:uFill>
              <a:latin typeface="Arial"/>
            </a:endParaRPr>
          </a:p>
          <a:p>
            <a:pPr marL="343080" indent="-34164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bulletins de paye (fichier léger) </a:t>
            </a:r>
            <a:endParaRPr lang="fr-FR" sz="1800" b="0" strike="noStrike" spc="-1">
              <a:solidFill>
                <a:srgbClr val="000000"/>
              </a:solidFill>
              <a:uFill>
                <a:solidFill>
                  <a:srgbClr val="FFFFFF"/>
                </a:solidFill>
              </a:uFill>
              <a:latin typeface="Arial"/>
            </a:endParaRPr>
          </a:p>
          <a:p>
            <a:pPr marL="343080" indent="-34164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lignes de paye fusionnées aux bulletins de paye</a:t>
            </a:r>
            <a:endParaRPr lang="fr-FR" sz="1800" b="0" strike="noStrike" spc="-1">
              <a:solidFill>
                <a:srgbClr val="000000"/>
              </a:solidFill>
              <a:uFill>
                <a:solidFill>
                  <a:srgbClr val="FFFFFF"/>
                </a:solidFill>
              </a:uFill>
              <a:latin typeface="Arial"/>
            </a:endParaRPr>
          </a:p>
        </p:txBody>
      </p:sp>
      <p:pic>
        <p:nvPicPr>
          <p:cNvPr id="526" name="Image 1"/>
          <p:cNvPicPr/>
          <p:nvPr/>
        </p:nvPicPr>
        <p:blipFill>
          <a:blip r:embed="rId2"/>
          <a:srcRect l="-95" t="47" r="29905" b="85897"/>
          <a:stretch/>
        </p:blipFill>
        <p:spPr>
          <a:xfrm>
            <a:off x="521280" y="2940602"/>
            <a:ext cx="6965280" cy="870480"/>
          </a:xfrm>
          <a:prstGeom prst="rect">
            <a:avLst/>
          </a:prstGeom>
          <a:ln>
            <a:noFill/>
          </a:ln>
        </p:spPr>
      </p:pic>
      <p:sp>
        <p:nvSpPr>
          <p:cNvPr id="527" name="CustomShape 5"/>
          <p:cNvSpPr/>
          <p:nvPr/>
        </p:nvSpPr>
        <p:spPr>
          <a:xfrm rot="21518400">
            <a:off x="5116320" y="3031200"/>
            <a:ext cx="529560" cy="46548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28" name="CustomShape 6"/>
          <p:cNvSpPr/>
          <p:nvPr/>
        </p:nvSpPr>
        <p:spPr>
          <a:xfrm>
            <a:off x="3938760" y="3837600"/>
            <a:ext cx="2518920" cy="3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Accès aux bases</a:t>
            </a:r>
            <a:endParaRPr lang="fr-FR" sz="1800" b="0" strike="noStrike" spc="-1">
              <a:solidFill>
                <a:srgbClr val="000000"/>
              </a:solidFill>
              <a:uFill>
                <a:solidFill>
                  <a:srgbClr val="FFFFFF"/>
                </a:solidFill>
              </a:uFill>
              <a:latin typeface="Arial"/>
            </a:endParaRPr>
          </a:p>
        </p:txBody>
      </p:sp>
      <p:sp>
        <p:nvSpPr>
          <p:cNvPr id="529"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30" name="TextShape 8"/>
          <p:cNvSpPr txBox="1"/>
          <p:nvPr/>
        </p:nvSpPr>
        <p:spPr>
          <a:xfrm>
            <a:off x="1459684" y="6379560"/>
            <a:ext cx="5536734" cy="37800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31" name="TextShape 9"/>
          <p:cNvSpPr txBox="1"/>
          <p:nvPr/>
        </p:nvSpPr>
        <p:spPr>
          <a:xfrm>
            <a:off x="6458040" y="6356520"/>
            <a:ext cx="2057040" cy="364680"/>
          </a:xfrm>
          <a:prstGeom prst="rect">
            <a:avLst/>
          </a:prstGeom>
          <a:noFill/>
          <a:ln>
            <a:noFill/>
          </a:ln>
        </p:spPr>
        <p:txBody>
          <a:bodyPr anchor="ctr"/>
          <a:lstStyle/>
          <a:p>
            <a:pPr algn="r">
              <a:lnSpc>
                <a:spcPct val="100000"/>
              </a:lnSpc>
            </a:pPr>
            <a:fld id="{C6158FD7-CB3F-4597-BD7F-E6623AB7DF0E}" type="slidenum">
              <a:rPr lang="fr-FR" sz="900" b="0" strike="noStrike" spc="-1">
                <a:solidFill>
                  <a:srgbClr val="8B8B8B"/>
                </a:solidFill>
                <a:uFill>
                  <a:solidFill>
                    <a:srgbClr val="FFFFFF"/>
                  </a:solidFill>
                </a:uFill>
                <a:latin typeface="Calibri"/>
              </a:rPr>
              <a:t>41</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 297"/>
          <p:cNvPicPr/>
          <p:nvPr/>
        </p:nvPicPr>
        <p:blipFill>
          <a:blip r:embed="rId2"/>
          <a:stretch/>
        </p:blipFill>
        <p:spPr>
          <a:xfrm>
            <a:off x="199080" y="1170720"/>
            <a:ext cx="8890920" cy="1649880"/>
          </a:xfrm>
          <a:prstGeom prst="rect">
            <a:avLst/>
          </a:prstGeom>
          <a:ln>
            <a:noFill/>
          </a:ln>
        </p:spPr>
      </p:pic>
      <p:sp>
        <p:nvSpPr>
          <p:cNvPr id="533" name="CustomShape 1"/>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34" name="CustomShape 2"/>
          <p:cNvSpPr/>
          <p:nvPr/>
        </p:nvSpPr>
        <p:spPr>
          <a:xfrm>
            <a:off x="1492200" y="3467880"/>
            <a:ext cx="6855480" cy="207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DejaVu Sans"/>
              </a:rPr>
              <a:t>Les bases CSV sont lisibles sous Excel (Windows) ou Calc (poste dédié Linux).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Elles sont directement générées sur la clé USB3.</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Recopier les bases de données de la clé USB3 sur votre PC Windows</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35" name="TextShape 3"/>
          <p:cNvSpPr txBox="1"/>
          <p:nvPr/>
        </p:nvSpPr>
        <p:spPr>
          <a:xfrm>
            <a:off x="1602297" y="6356520"/>
            <a:ext cx="5167618"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36" name="TextShape 4"/>
          <p:cNvSpPr txBox="1"/>
          <p:nvPr/>
        </p:nvSpPr>
        <p:spPr>
          <a:xfrm>
            <a:off x="6458040" y="6356520"/>
            <a:ext cx="2057040" cy="364680"/>
          </a:xfrm>
          <a:prstGeom prst="rect">
            <a:avLst/>
          </a:prstGeom>
          <a:noFill/>
          <a:ln>
            <a:noFill/>
          </a:ln>
        </p:spPr>
        <p:txBody>
          <a:bodyPr anchor="ctr"/>
          <a:lstStyle/>
          <a:p>
            <a:pPr algn="r">
              <a:lnSpc>
                <a:spcPct val="100000"/>
              </a:lnSpc>
            </a:pPr>
            <a:fld id="{0ABE094B-A554-4E64-91E2-3AE0E770FF9A}" type="slidenum">
              <a:rPr lang="fr-FR" sz="900" b="0" strike="noStrike" spc="-1">
                <a:solidFill>
                  <a:srgbClr val="8B8B8B"/>
                </a:solidFill>
                <a:uFill>
                  <a:solidFill>
                    <a:srgbClr val="FFFFFF"/>
                  </a:solidFill>
                </a:uFill>
                <a:latin typeface="Calibri"/>
              </a:rPr>
              <a:t>42</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Image 300"/>
          <p:cNvPicPr/>
          <p:nvPr/>
        </p:nvPicPr>
        <p:blipFill>
          <a:blip r:embed="rId2"/>
          <a:srcRect r="69421"/>
          <a:stretch/>
        </p:blipFill>
        <p:spPr>
          <a:xfrm>
            <a:off x="199080" y="1124640"/>
            <a:ext cx="8691480" cy="3670920"/>
          </a:xfrm>
          <a:prstGeom prst="rect">
            <a:avLst/>
          </a:prstGeom>
          <a:ln>
            <a:noFill/>
          </a:ln>
        </p:spPr>
      </p:pic>
      <p:sp>
        <p:nvSpPr>
          <p:cNvPr id="538" name="CustomShape 1"/>
          <p:cNvSpPr/>
          <p:nvPr/>
        </p:nvSpPr>
        <p:spPr>
          <a:xfrm>
            <a:off x="199080" y="360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1800" b="0" strike="noStrike" spc="-1">
              <a:solidFill>
                <a:srgbClr val="000000"/>
              </a:solidFill>
              <a:uFill>
                <a:solidFill>
                  <a:srgbClr val="FFFFFF"/>
                </a:solidFill>
              </a:uFill>
              <a:latin typeface="Arial"/>
            </a:endParaRPr>
          </a:p>
        </p:txBody>
      </p:sp>
      <p:sp>
        <p:nvSpPr>
          <p:cNvPr id="539" name="CustomShape 2"/>
          <p:cNvSpPr/>
          <p:nvPr/>
        </p:nvSpPr>
        <p:spPr>
          <a:xfrm>
            <a:off x="199080" y="4600440"/>
            <a:ext cx="8691480" cy="149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CC"/>
                </a:solidFill>
                <a:uFill>
                  <a:solidFill>
                    <a:srgbClr val="FFFFFF"/>
                  </a:solidFill>
                </a:uFill>
                <a:latin typeface="Arial"/>
                <a:ea typeface="DejaVu Sans"/>
              </a:rPr>
              <a:t>Le traitement (TCD…) est réalisé sur les postes PC Windows (Excel).</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540" name="CustomShape 3"/>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541" name="TextShape 4"/>
          <p:cNvSpPr txBox="1"/>
          <p:nvPr/>
        </p:nvSpPr>
        <p:spPr>
          <a:xfrm>
            <a:off x="2080469" y="6356520"/>
            <a:ext cx="4890781"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42" name="TextShape 5"/>
          <p:cNvSpPr txBox="1"/>
          <p:nvPr/>
        </p:nvSpPr>
        <p:spPr>
          <a:xfrm>
            <a:off x="6458040" y="6356520"/>
            <a:ext cx="2057040" cy="364680"/>
          </a:xfrm>
          <a:prstGeom prst="rect">
            <a:avLst/>
          </a:prstGeom>
          <a:noFill/>
          <a:ln>
            <a:noFill/>
          </a:ln>
        </p:spPr>
        <p:txBody>
          <a:bodyPr anchor="ctr"/>
          <a:lstStyle/>
          <a:p>
            <a:pPr algn="r">
              <a:lnSpc>
                <a:spcPct val="100000"/>
              </a:lnSpc>
            </a:pPr>
            <a:fld id="{59062140-6F8F-4CE8-B918-1890054F0C55}" type="slidenum">
              <a:rPr lang="fr-FR" sz="900" b="0" strike="noStrike" spc="-1">
                <a:solidFill>
                  <a:srgbClr val="8B8B8B"/>
                </a:solidFill>
                <a:uFill>
                  <a:solidFill>
                    <a:srgbClr val="FFFFFF"/>
                  </a:solidFill>
                </a:uFill>
                <a:latin typeface="Calibri"/>
              </a:rPr>
              <a:t>43</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251640" y="1124640"/>
            <a:ext cx="8227440" cy="4693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Altaïr crée deux bases en au format CSV au format CSV lisible sous Excel (ou Calc)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Catégorie de ligne de paye : voir la traduction du codage dans l’Aide.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Ces deux bases peuvent être utilisées pour des tableaux croisés dynamiques sous Excel.</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44"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45" name="CustomShape 3"/>
          <p:cNvSpPr/>
          <p:nvPr/>
        </p:nvSpPr>
        <p:spPr>
          <a:xfrm>
            <a:off x="608760" y="303840"/>
            <a:ext cx="806256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46" name="CustomShape 4"/>
          <p:cNvSpPr/>
          <p:nvPr/>
        </p:nvSpPr>
        <p:spPr>
          <a:xfrm>
            <a:off x="774360" y="231696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7" name="CustomShape 5"/>
          <p:cNvSpPr/>
          <p:nvPr/>
        </p:nvSpPr>
        <p:spPr>
          <a:xfrm>
            <a:off x="774360" y="340344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48" name="TextShape 6"/>
          <p:cNvSpPr txBox="1"/>
          <p:nvPr/>
        </p:nvSpPr>
        <p:spPr>
          <a:xfrm>
            <a:off x="1974805" y="6391440"/>
            <a:ext cx="478111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49" name="TextShape 7"/>
          <p:cNvSpPr txBox="1"/>
          <p:nvPr/>
        </p:nvSpPr>
        <p:spPr>
          <a:xfrm>
            <a:off x="6458040" y="6356520"/>
            <a:ext cx="2057040" cy="364680"/>
          </a:xfrm>
          <a:prstGeom prst="rect">
            <a:avLst/>
          </a:prstGeom>
          <a:noFill/>
          <a:ln>
            <a:noFill/>
          </a:ln>
        </p:spPr>
        <p:txBody>
          <a:bodyPr anchor="ctr"/>
          <a:lstStyle/>
          <a:p>
            <a:pPr algn="r">
              <a:lnSpc>
                <a:spcPct val="100000"/>
              </a:lnSpc>
            </a:pPr>
            <a:fld id="{8071AAC0-7493-45BD-8AD4-A0EAA8EBD082}" type="slidenum">
              <a:rPr lang="fr-FR" sz="900" b="0" strike="noStrike" spc="-1">
                <a:solidFill>
                  <a:srgbClr val="8B8B8B"/>
                </a:solidFill>
                <a:uFill>
                  <a:solidFill>
                    <a:srgbClr val="FFFFFF"/>
                  </a:solidFill>
                </a:uFill>
                <a:latin typeface="Calibri"/>
              </a:rPr>
              <a:t>44</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CustomShape 1"/>
          <p:cNvSpPr/>
          <p:nvPr/>
        </p:nvSpPr>
        <p:spPr>
          <a:xfrm>
            <a:off x="251640" y="1124640"/>
            <a:ext cx="8419680" cy="52315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rPr>
              <a:t>Altaïr propose plusieurs modalités de création</a:t>
            </a:r>
            <a:r>
              <a:rPr lang="fr-FR" sz="1800" b="0" u="sng" strike="noStrike" spc="-1">
                <a:solidFill>
                  <a:srgbClr val="000000"/>
                </a:solidFill>
                <a:uFill>
                  <a:solidFill>
                    <a:srgbClr val="FFFFFF"/>
                  </a:solidFill>
                </a:uFill>
                <a:latin typeface="Arial"/>
              </a:rPr>
              <a:t> des données </a:t>
            </a:r>
            <a:r>
              <a:rPr lang="fr-FR" sz="1800" b="0" strike="noStrike" spc="-1">
                <a:solidFill>
                  <a:srgbClr val="000000"/>
                </a:solidFill>
                <a:uFill>
                  <a:solidFill>
                    <a:srgbClr val="FFFFFF"/>
                  </a:solidFill>
                </a:uFill>
                <a:latin typeface="Arial"/>
              </a:rPr>
              <a:t>:</a:t>
            </a: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Standard</a:t>
            </a:r>
            <a:r>
              <a:rPr lang="fr-FR" sz="1800" b="0" strike="noStrike" spc="-1">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Cumulative</a:t>
            </a:r>
            <a:r>
              <a:rPr lang="fr-FR" sz="1800" b="0" strike="noStrike" spc="-1">
                <a:solidFill>
                  <a:srgbClr val="000000"/>
                </a:solidFill>
                <a:uFill>
                  <a:solidFill>
                    <a:srgbClr val="FFFFFF"/>
                  </a:solidFill>
                </a:uFill>
                <a:latin typeface="Arial"/>
                <a:ea typeface="ヒラギノ角ゴ Pro W3"/>
              </a:rPr>
              <a:t> : Empile les données les unes sur les autres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a:t>
            </a:r>
            <a:r>
              <a:rPr lang="fr-FR" sz="1800" b="0" strike="noStrike" spc="-1">
                <a:solidFill>
                  <a:srgbClr val="000000"/>
                </a:solidFill>
                <a:uFill>
                  <a:solidFill>
                    <a:srgbClr val="FFFFFF"/>
                  </a:solidFill>
                </a:uFill>
                <a:latin typeface="Arial"/>
                <a:ea typeface="ヒラギノ角ゴ Pro W3"/>
              </a:rPr>
              <a:t> : « n » contrôles pour « n » équipes. Si dans un répertoire XHL ou CD Rom, il existe une arborescence de données, Altaïr intègre dans les répertoires correspondants sur la clé, les tables de données afférentes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 plus </a:t>
            </a:r>
            <a:r>
              <a:rPr lang="fr-FR" sz="1800" b="0" strike="noStrike" spc="-1">
                <a:solidFill>
                  <a:srgbClr val="000000"/>
                </a:solidFill>
                <a:uFill>
                  <a:solidFill>
                    <a:srgbClr val="FFFFFF"/>
                  </a:solidFill>
                </a:uFill>
                <a:latin typeface="Arial"/>
                <a:ea typeface="ヒラギノ角ゴ Pro W3"/>
              </a:rPr>
              <a:t>: Combinaison des modalités cumulative et distributive : Altaïr rajoute les données sur la clef USB3 sans la nettoyer dans une arborescence de dossiers correspondant à différents contrôles.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51"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52" name="CustomShape 3"/>
          <p:cNvSpPr/>
          <p:nvPr/>
        </p:nvSpPr>
        <p:spPr>
          <a:xfrm>
            <a:off x="608760" y="303840"/>
            <a:ext cx="8062560" cy="60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3" name="CustomShape 4"/>
          <p:cNvSpPr/>
          <p:nvPr/>
        </p:nvSpPr>
        <p:spPr>
          <a:xfrm>
            <a:off x="369000" y="4290120"/>
            <a:ext cx="8775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 </a:t>
            </a:r>
            <a:endParaRPr lang="fr-FR" sz="1800" b="0" strike="noStrike" spc="-1">
              <a:solidFill>
                <a:srgbClr val="000000"/>
              </a:solidFill>
              <a:uFill>
                <a:solidFill>
                  <a:srgbClr val="FFFFFF"/>
                </a:solidFill>
              </a:uFill>
              <a:latin typeface="Arial"/>
            </a:endParaRPr>
          </a:p>
        </p:txBody>
      </p:sp>
      <p:sp>
        <p:nvSpPr>
          <p:cNvPr id="554" name="TextShape 5"/>
          <p:cNvSpPr txBox="1"/>
          <p:nvPr/>
        </p:nvSpPr>
        <p:spPr>
          <a:xfrm>
            <a:off x="1795244" y="6410160"/>
            <a:ext cx="4915948"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55" name="TextShape 6"/>
          <p:cNvSpPr txBox="1"/>
          <p:nvPr/>
        </p:nvSpPr>
        <p:spPr>
          <a:xfrm>
            <a:off x="6458040" y="6356520"/>
            <a:ext cx="2057040" cy="364680"/>
          </a:xfrm>
          <a:prstGeom prst="rect">
            <a:avLst/>
          </a:prstGeom>
          <a:noFill/>
          <a:ln>
            <a:noFill/>
          </a:ln>
        </p:spPr>
        <p:txBody>
          <a:bodyPr anchor="ctr"/>
          <a:lstStyle/>
          <a:p>
            <a:pPr algn="r">
              <a:lnSpc>
                <a:spcPct val="100000"/>
              </a:lnSpc>
            </a:pPr>
            <a:fld id="{CEEB2129-0603-4149-A15E-BA9BE964DB08}" type="slidenum">
              <a:rPr lang="fr-FR" sz="900" b="0" strike="noStrike" spc="-1">
                <a:solidFill>
                  <a:srgbClr val="8B8B8B"/>
                </a:solidFill>
                <a:uFill>
                  <a:solidFill>
                    <a:srgbClr val="FFFFFF"/>
                  </a:solidFill>
                </a:uFill>
                <a:latin typeface="Calibri"/>
              </a:rPr>
              <a:t>45</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CustomShape 1"/>
          <p:cNvSpPr/>
          <p:nvPr/>
        </p:nvSpPr>
        <p:spPr>
          <a:xfrm>
            <a:off x="120960" y="1953000"/>
            <a:ext cx="8602920" cy="3778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557" name="CustomShape 2"/>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Calibri"/>
                <a:ea typeface="ヒラギノ角ゴ Pro W3"/>
              </a:rPr>
              <a:t>Guide méthodologique  : Extraction des données  Altaï – F. Nicol et  V. Le Boudec –  7-8-9 mars 2017</a:t>
            </a:r>
            <a:endParaRPr lang="fr-FR" sz="1800" b="0" strike="noStrike" spc="-1">
              <a:solidFill>
                <a:srgbClr val="000000"/>
              </a:solidFill>
              <a:uFill>
                <a:solidFill>
                  <a:srgbClr val="FFFFFF"/>
                </a:solidFill>
              </a:uFill>
              <a:latin typeface="Arial"/>
            </a:endParaRPr>
          </a:p>
        </p:txBody>
      </p:sp>
      <p:sp>
        <p:nvSpPr>
          <p:cNvPr id="558"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59" name="CustomShape 4"/>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1800" b="0" strike="noStrike" spc="-1">
              <a:solidFill>
                <a:srgbClr val="000000"/>
              </a:solidFill>
              <a:uFill>
                <a:solidFill>
                  <a:srgbClr val="FFFFFF"/>
                </a:solidFill>
              </a:uFill>
              <a:latin typeface="Arial"/>
            </a:endParaRPr>
          </a:p>
        </p:txBody>
      </p:sp>
      <p:sp>
        <p:nvSpPr>
          <p:cNvPr id="560" name="TextShape 5"/>
          <p:cNvSpPr txBox="1"/>
          <p:nvPr/>
        </p:nvSpPr>
        <p:spPr>
          <a:xfrm>
            <a:off x="1332000" y="6410160"/>
            <a:ext cx="5335547"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61" name="TextShape 6"/>
          <p:cNvSpPr txBox="1"/>
          <p:nvPr/>
        </p:nvSpPr>
        <p:spPr>
          <a:xfrm>
            <a:off x="6458040" y="6356520"/>
            <a:ext cx="2057040" cy="364680"/>
          </a:xfrm>
          <a:prstGeom prst="rect">
            <a:avLst/>
          </a:prstGeom>
          <a:noFill/>
          <a:ln>
            <a:noFill/>
          </a:ln>
        </p:spPr>
        <p:txBody>
          <a:bodyPr anchor="ctr"/>
          <a:lstStyle/>
          <a:p>
            <a:pPr algn="r">
              <a:lnSpc>
                <a:spcPct val="100000"/>
              </a:lnSpc>
            </a:pPr>
            <a:fld id="{9F8BFD79-C86F-4EE3-8807-CB7ABE53F373}" type="slidenum">
              <a:rPr lang="fr-FR" sz="900" b="0" strike="noStrike" spc="-1">
                <a:solidFill>
                  <a:srgbClr val="8B8B8B"/>
                </a:solidFill>
                <a:uFill>
                  <a:solidFill>
                    <a:srgbClr val="FFFFFF"/>
                  </a:solidFill>
                </a:uFill>
                <a:latin typeface="Calibri"/>
              </a:rPr>
              <a:t>46</a:t>
            </a:fld>
            <a:endParaRPr lang="fr-FR" sz="1400" b="0" strike="noStrike" spc="-1">
              <a:solidFill>
                <a:srgbClr val="000000"/>
              </a:solidFill>
              <a:uFill>
                <a:solidFill>
                  <a:srgbClr val="FFFFFF"/>
                </a:solidFill>
              </a:uFill>
              <a:latin typeface="Times New Roman"/>
            </a:endParaRPr>
          </a:p>
        </p:txBody>
      </p:sp>
      <p:sp>
        <p:nvSpPr>
          <p:cNvPr id="562" name="CustomShape 7"/>
          <p:cNvSpPr/>
          <p:nvPr/>
        </p:nvSpPr>
        <p:spPr>
          <a:xfrm>
            <a:off x="131400" y="855360"/>
            <a:ext cx="8974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rPr>
              <a:t>Le menu « Editer » permet l’extraction des bulletins de paye.</a:t>
            </a:r>
            <a:endParaRPr lang="fr-FR" sz="1800" b="0" strike="noStrike" spc="-1">
              <a:solidFill>
                <a:srgbClr val="000000"/>
              </a:solidFill>
              <a:uFill>
                <a:solidFill>
                  <a:srgbClr val="FFFFFF"/>
                </a:solidFill>
              </a:uFill>
              <a:latin typeface="Arial"/>
            </a:endParaRPr>
          </a:p>
        </p:txBody>
      </p:sp>
      <p:sp>
        <p:nvSpPr>
          <p:cNvPr id="563" name="CustomShape 8"/>
          <p:cNvSpPr/>
          <p:nvPr/>
        </p:nvSpPr>
        <p:spPr>
          <a:xfrm>
            <a:off x="306720" y="2056680"/>
            <a:ext cx="4663080" cy="447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00"/>
                </a:solidFill>
                <a:uFill>
                  <a:solidFill>
                    <a:srgbClr val="FFFFFF"/>
                  </a:solidFill>
                </a:uFill>
                <a:latin typeface="Calibri"/>
              </a:rPr>
              <a:t>Cliquer sur Editer puis « Extraire des bulletins » (ou touches Ctrl + P)</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Trois lignes à disposition pour rentrer le matricules de l’agent, suivi du mois du bulletin et de l’année. Exemple : </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   0651 H-8-2012</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  « Bulletin d’août 2012 pour l’agent 651 H »</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Calibri"/>
              </a:rPr>
              <a:t>Possibilité d’intervalles pour les mois et les années avec des points de suspension : 	0651 H-8…12-2008…2012</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CC"/>
                </a:solidFill>
                <a:uFill>
                  <a:solidFill>
                    <a:srgbClr val="FFFFFF"/>
                  </a:solidFill>
                </a:uFill>
                <a:latin typeface="Calibri"/>
              </a:rPr>
              <a:t>En survolant les libellés Matricules, une bulle de mode d’emploi apparaît.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pic>
        <p:nvPicPr>
          <p:cNvPr id="564" name="Image 3"/>
          <p:cNvPicPr/>
          <p:nvPr/>
        </p:nvPicPr>
        <p:blipFill>
          <a:blip r:embed="rId2"/>
          <a:srcRect l="1109"/>
          <a:stretch/>
        </p:blipFill>
        <p:spPr>
          <a:xfrm>
            <a:off x="5155560" y="1506600"/>
            <a:ext cx="3949920" cy="3714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TextShape 1"/>
          <p:cNvSpPr txBox="1"/>
          <p:nvPr/>
        </p:nvSpPr>
        <p:spPr>
          <a:xfrm>
            <a:off x="1866600" y="6381540"/>
            <a:ext cx="479304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66" name="TextShape 2"/>
          <p:cNvSpPr txBox="1"/>
          <p:nvPr/>
        </p:nvSpPr>
        <p:spPr>
          <a:xfrm>
            <a:off x="6458040" y="6356520"/>
            <a:ext cx="2057040" cy="364680"/>
          </a:xfrm>
          <a:prstGeom prst="rect">
            <a:avLst/>
          </a:prstGeom>
          <a:noFill/>
          <a:ln>
            <a:noFill/>
          </a:ln>
        </p:spPr>
        <p:txBody>
          <a:bodyPr anchor="ctr"/>
          <a:lstStyle/>
          <a:p>
            <a:pPr algn="r">
              <a:lnSpc>
                <a:spcPct val="100000"/>
              </a:lnSpc>
            </a:pPr>
            <a:fld id="{E5E7D8AC-B5E3-4E74-BDF3-F3331F37B434}" type="slidenum">
              <a:rPr lang="fr-FR" sz="900" b="0" strike="noStrike" spc="-1">
                <a:solidFill>
                  <a:srgbClr val="8B8B8B"/>
                </a:solidFill>
                <a:uFill>
                  <a:solidFill>
                    <a:srgbClr val="FFFFFF"/>
                  </a:solidFill>
                </a:uFill>
                <a:latin typeface="Calibri"/>
              </a:rPr>
              <a:t>47</a:t>
            </a:fld>
            <a:endParaRPr lang="fr-FR" sz="1400" b="0" strike="noStrike" spc="-1">
              <a:solidFill>
                <a:srgbClr val="000000"/>
              </a:solidFill>
              <a:uFill>
                <a:solidFill>
                  <a:srgbClr val="FFFFFF"/>
                </a:solidFill>
              </a:uFill>
              <a:latin typeface="Times New Roman"/>
            </a:endParaRPr>
          </a:p>
        </p:txBody>
      </p:sp>
      <p:pic>
        <p:nvPicPr>
          <p:cNvPr id="567" name="Image 3"/>
          <p:cNvPicPr/>
          <p:nvPr/>
        </p:nvPicPr>
        <p:blipFill>
          <a:blip r:embed="rId2"/>
          <a:srcRect l="1109"/>
          <a:stretch/>
        </p:blipFill>
        <p:spPr>
          <a:xfrm>
            <a:off x="1152720" y="1287000"/>
            <a:ext cx="3949920" cy="3714840"/>
          </a:xfrm>
          <a:prstGeom prst="rect">
            <a:avLst/>
          </a:prstGeom>
          <a:ln>
            <a:noFill/>
          </a:ln>
        </p:spPr>
      </p:pic>
      <p:sp>
        <p:nvSpPr>
          <p:cNvPr id="568" name="CustomShape 3"/>
          <p:cNvSpPr/>
          <p:nvPr/>
        </p:nvSpPr>
        <p:spPr>
          <a:xfrm flipH="1" flipV="1">
            <a:off x="4950720" y="1927800"/>
            <a:ext cx="1189080" cy="82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569" name="CustomShape 4"/>
          <p:cNvSpPr/>
          <p:nvPr/>
        </p:nvSpPr>
        <p:spPr>
          <a:xfrm flipH="1" flipV="1">
            <a:off x="4493520" y="4197240"/>
            <a:ext cx="1733400" cy="8049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570" name="CustomShape 5"/>
          <p:cNvSpPr/>
          <p:nvPr/>
        </p:nvSpPr>
        <p:spPr>
          <a:xfrm flipH="1">
            <a:off x="4131360" y="3524400"/>
            <a:ext cx="1888920" cy="4654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571" name="CustomShape 6"/>
          <p:cNvSpPr/>
          <p:nvPr/>
        </p:nvSpPr>
        <p:spPr>
          <a:xfrm>
            <a:off x="6310440" y="1818720"/>
            <a:ext cx="20008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Effacer</a:t>
            </a:r>
            <a:endParaRPr lang="fr-FR" sz="1800" b="0" strike="noStrike" spc="-1">
              <a:solidFill>
                <a:srgbClr val="000000"/>
              </a:solidFill>
              <a:uFill>
                <a:solidFill>
                  <a:srgbClr val="FFFFFF"/>
                </a:solidFill>
              </a:uFill>
              <a:latin typeface="Arial"/>
            </a:endParaRPr>
          </a:p>
        </p:txBody>
      </p:sp>
      <p:sp>
        <p:nvSpPr>
          <p:cNvPr id="572" name="CustomShape 7"/>
          <p:cNvSpPr/>
          <p:nvPr/>
        </p:nvSpPr>
        <p:spPr>
          <a:xfrm>
            <a:off x="1321920" y="1752480"/>
            <a:ext cx="29412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651 H-1…12-2010…2013</a:t>
            </a:r>
            <a:endParaRPr lang="fr-FR" sz="1800" b="0" strike="noStrike" spc="-1">
              <a:solidFill>
                <a:srgbClr val="000000"/>
              </a:solidFill>
              <a:uFill>
                <a:solidFill>
                  <a:srgbClr val="FFFFFF"/>
                </a:solidFill>
              </a:uFill>
              <a:latin typeface="Arial"/>
            </a:endParaRPr>
          </a:p>
        </p:txBody>
      </p:sp>
      <p:sp>
        <p:nvSpPr>
          <p:cNvPr id="573" name="CustomShape 8"/>
          <p:cNvSpPr/>
          <p:nvPr/>
        </p:nvSpPr>
        <p:spPr>
          <a:xfrm>
            <a:off x="6310440" y="2995200"/>
            <a:ext cx="188568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Sélectionner le répertoire d’exportation des bulletins</a:t>
            </a:r>
            <a:endParaRPr lang="fr-FR" sz="1800" b="0" strike="noStrike" spc="-1">
              <a:solidFill>
                <a:srgbClr val="000000"/>
              </a:solidFill>
              <a:uFill>
                <a:solidFill>
                  <a:srgbClr val="FFFFFF"/>
                </a:solidFill>
              </a:uFill>
              <a:latin typeface="Arial"/>
            </a:endParaRPr>
          </a:p>
        </p:txBody>
      </p:sp>
      <p:sp>
        <p:nvSpPr>
          <p:cNvPr id="574" name="CustomShape 9"/>
          <p:cNvSpPr/>
          <p:nvPr/>
        </p:nvSpPr>
        <p:spPr>
          <a:xfrm>
            <a:off x="6310440" y="4426920"/>
            <a:ext cx="188568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Ouvrir le répertoire d’exportation des bulletins (diapo suivante)</a:t>
            </a:r>
            <a:endParaRPr lang="fr-FR" sz="1800" b="0" strike="noStrike" spc="-1">
              <a:solidFill>
                <a:srgbClr val="000000"/>
              </a:solidFill>
              <a:uFill>
                <a:solidFill>
                  <a:srgbClr val="FFFFFF"/>
                </a:solidFill>
              </a:uFill>
              <a:latin typeface="Arial"/>
            </a:endParaRPr>
          </a:p>
        </p:txBody>
      </p:sp>
      <p:sp>
        <p:nvSpPr>
          <p:cNvPr id="575" name="CustomShape 10"/>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Image 11"/>
          <p:cNvPicPr/>
          <p:nvPr/>
        </p:nvPicPr>
        <p:blipFill>
          <a:blip r:embed="rId2"/>
          <a:srcRect t="-792" r="45565"/>
          <a:stretch/>
        </p:blipFill>
        <p:spPr>
          <a:xfrm>
            <a:off x="617040" y="929160"/>
            <a:ext cx="4977000" cy="5760000"/>
          </a:xfrm>
          <a:prstGeom prst="rect">
            <a:avLst/>
          </a:prstGeom>
          <a:ln>
            <a:noFill/>
          </a:ln>
        </p:spPr>
      </p:pic>
      <p:sp>
        <p:nvSpPr>
          <p:cNvPr id="577" name="CustomShape 1"/>
          <p:cNvSpPr/>
          <p:nvPr/>
        </p:nvSpPr>
        <p:spPr>
          <a:xfrm>
            <a:off x="6125760" y="1473840"/>
            <a:ext cx="2592000" cy="33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rPr>
              <a:t>Les bulletins de paye sont au format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rPr>
              <a:t>Ils peuvent eux-mêmes être importés dans l’interface pour obtenir la sous-base des bulletins/lignes de paye sélectionné(e)s</a:t>
            </a:r>
            <a:endParaRPr lang="fr-FR" sz="1800" b="0" strike="noStrike" spc="-1">
              <a:solidFill>
                <a:srgbClr val="000000"/>
              </a:solidFill>
              <a:uFill>
                <a:solidFill>
                  <a:srgbClr val="FFFFFF"/>
                </a:solidFill>
              </a:uFill>
              <a:latin typeface="Arial"/>
            </a:endParaRPr>
          </a:p>
        </p:txBody>
      </p:sp>
      <p:sp>
        <p:nvSpPr>
          <p:cNvPr id="578" name="CustomShape 2"/>
          <p:cNvSpPr/>
          <p:nvPr/>
        </p:nvSpPr>
        <p:spPr>
          <a:xfrm>
            <a:off x="214560" y="188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bulletins extraits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CustomShape 1"/>
          <p:cNvSpPr/>
          <p:nvPr/>
        </p:nvSpPr>
        <p:spPr>
          <a:xfrm>
            <a:off x="170640" y="1052640"/>
            <a:ext cx="8655840" cy="2000160"/>
          </a:xfrm>
          <a:prstGeom prst="rect">
            <a:avLst/>
          </a:prstGeom>
          <a:noFill/>
          <a:ln>
            <a:noFill/>
          </a:ln>
        </p:spPr>
        <p:style>
          <a:lnRef idx="0">
            <a:scrgbClr r="0" g="0" b="0"/>
          </a:lnRef>
          <a:fillRef idx="0">
            <a:scrgbClr r="0" g="0" b="0"/>
          </a:fillRef>
          <a:effectRef idx="0">
            <a:scrgbClr r="0" g="0" b="0"/>
          </a:effectRef>
          <a:fontRef idx="minor"/>
        </p:style>
      </p:sp>
      <p:sp>
        <p:nvSpPr>
          <p:cNvPr id="580" name="CustomShape 2"/>
          <p:cNvSpPr/>
          <p:nvPr/>
        </p:nvSpPr>
        <p:spPr>
          <a:xfrm>
            <a:off x="170640" y="1120680"/>
            <a:ext cx="8890920" cy="4174920"/>
          </a:xfrm>
          <a:prstGeom prst="rect">
            <a:avLst/>
          </a:prstGeom>
          <a:noFill/>
          <a:ln>
            <a:noFill/>
          </a:ln>
        </p:spPr>
        <p:style>
          <a:lnRef idx="0">
            <a:scrgbClr r="0" g="0" b="0"/>
          </a:lnRef>
          <a:fillRef idx="0">
            <a:scrgbClr r="0" g="0" b="0"/>
          </a:fillRef>
          <a:effectRef idx="0">
            <a:scrgbClr r="0" g="0" b="0"/>
          </a:effectRef>
          <a:fontRef idx="minor"/>
        </p:style>
      </p:sp>
      <p:sp>
        <p:nvSpPr>
          <p:cNvPr id="581" name="CustomShape 3"/>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582" name="CustomShape 4"/>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83" name="CustomShape 5"/>
          <p:cNvSpPr/>
          <p:nvPr/>
        </p:nvSpPr>
        <p:spPr>
          <a:xfrm>
            <a:off x="170640" y="353160"/>
            <a:ext cx="8655840" cy="6411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84" name="CustomShape 6"/>
          <p:cNvSpPr/>
          <p:nvPr/>
        </p:nvSpPr>
        <p:spPr>
          <a:xfrm>
            <a:off x="125640" y="1229040"/>
            <a:ext cx="8655840" cy="527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dirty="0" err="1">
                <a:solidFill>
                  <a:srgbClr val="44546A"/>
                </a:solidFill>
                <a:uFill>
                  <a:solidFill>
                    <a:srgbClr val="FFFFFF"/>
                  </a:solidFill>
                </a:uFill>
                <a:latin typeface="Arial"/>
                <a:ea typeface="ヒラギノ角ゴ Pro W3"/>
              </a:rPr>
              <a:t>Altaïr</a:t>
            </a:r>
            <a:r>
              <a:rPr lang="fr-FR" sz="2000" b="0" strike="noStrike" spc="-1" dirty="0">
                <a:solidFill>
                  <a:srgbClr val="44546A"/>
                </a:solidFill>
                <a:uFill>
                  <a:solidFill>
                    <a:srgbClr val="FFFFFF"/>
                  </a:solidFill>
                </a:uFill>
                <a:latin typeface="Arial"/>
                <a:ea typeface="ヒラギノ角ゴ Pro W3"/>
              </a:rPr>
              <a:t> conserve les données XML et le fichier projet du rapport avec un archivage spécifique au format compressé </a:t>
            </a:r>
            <a:r>
              <a:rPr lang="fr-FR" sz="2000" b="1" strike="noStrike" spc="-1" dirty="0">
                <a:solidFill>
                  <a:srgbClr val="44546A"/>
                </a:solidFill>
                <a:uFill>
                  <a:solidFill>
                    <a:srgbClr val="FFFFFF"/>
                  </a:solidFill>
                </a:uFill>
                <a:latin typeface="Arial"/>
                <a:ea typeface="ヒラギノ角ゴ Pro W3"/>
              </a:rPr>
              <a:t>.</a:t>
            </a:r>
            <a:r>
              <a:rPr lang="fr-FR" sz="2000" b="1" strike="noStrike" spc="-1" dirty="0" err="1">
                <a:solidFill>
                  <a:srgbClr val="44546A"/>
                </a:solidFill>
                <a:uFill>
                  <a:solidFill>
                    <a:srgbClr val="FFFFFF"/>
                  </a:solidFill>
                </a:uFill>
                <a:latin typeface="Arial"/>
                <a:ea typeface="ヒラギノ角ゴ Pro W3"/>
              </a:rPr>
              <a:t>arch</a:t>
            </a:r>
            <a:r>
              <a:rPr lang="fr-FR" sz="2000" b="0" strike="noStrike" spc="-1" dirty="0">
                <a:solidFill>
                  <a:srgbClr val="44546A"/>
                </a:solidFill>
                <a:uFill>
                  <a:solidFill>
                    <a:srgbClr val="FFFFFF"/>
                  </a:solidFill>
                </a:uFill>
                <a:latin typeface="Arial"/>
                <a:ea typeface="ヒラギノ角ゴ Pro W3"/>
              </a:rPr>
              <a:t> permettant de restituer toutes les données, les projets </a:t>
            </a:r>
            <a:r>
              <a:rPr lang="fr-FR" sz="2000" b="1" strike="noStrike" spc="-1" dirty="0">
                <a:solidFill>
                  <a:srgbClr val="44546A"/>
                </a:solidFill>
                <a:uFill>
                  <a:solidFill>
                    <a:srgbClr val="FFFFFF"/>
                  </a:solidFill>
                </a:uFill>
                <a:latin typeface="Arial"/>
                <a:ea typeface="ヒラギノ角ゴ Pro W3"/>
              </a:rPr>
              <a:t>.</a:t>
            </a:r>
            <a:r>
              <a:rPr lang="fr-FR" sz="2000" b="1" strike="noStrike" spc="-1" dirty="0" err="1">
                <a:solidFill>
                  <a:srgbClr val="44546A"/>
                </a:solidFill>
                <a:uFill>
                  <a:solidFill>
                    <a:srgbClr val="FFFFFF"/>
                  </a:solidFill>
                </a:uFill>
                <a:latin typeface="Arial"/>
                <a:ea typeface="ヒラギノ角ゴ Pro W3"/>
              </a:rPr>
              <a:t>alt</a:t>
            </a:r>
            <a:r>
              <a:rPr lang="fr-FR" sz="2000" b="0" strike="noStrike" spc="-1" dirty="0">
                <a:solidFill>
                  <a:srgbClr val="44546A"/>
                </a:solidFill>
                <a:uFill>
                  <a:solidFill>
                    <a:srgbClr val="FFFFFF"/>
                  </a:solidFill>
                </a:uFill>
                <a:latin typeface="Arial"/>
                <a:ea typeface="ヒラギノ角ゴ Pro W3"/>
              </a:rPr>
              <a:t> et les rapports d’analyse.</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CC"/>
                </a:solidFill>
                <a:uFill>
                  <a:solidFill>
                    <a:srgbClr val="FFFFFF"/>
                  </a:solidFill>
                </a:uFill>
                <a:latin typeface="Arial"/>
                <a:ea typeface="ヒラギノ角ゴ Pro W3"/>
              </a:rPr>
              <a:t>Mode opératoire pour l’archivage et la restauration les données :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44546A"/>
                </a:solidFill>
                <a:uFill>
                  <a:solidFill>
                    <a:srgbClr val="FFFFFF"/>
                  </a:solidFill>
                </a:uFill>
                <a:latin typeface="Arial"/>
                <a:ea typeface="ヒラギノ角ゴ Pro W3"/>
              </a:rPr>
              <a:t>	</a:t>
            </a:r>
            <a:r>
              <a:rPr lang="fr-FR" sz="2000" b="0" strike="noStrike" spc="-1" dirty="0" smtClean="0">
                <a:solidFill>
                  <a:srgbClr val="44546A"/>
                </a:solidFill>
                <a:uFill>
                  <a:solidFill>
                    <a:srgbClr val="FFFFFF"/>
                  </a:solidFill>
                </a:uFill>
                <a:latin typeface="Arial"/>
                <a:ea typeface="ヒラギノ角ゴ Pro W3"/>
              </a:rPr>
              <a:t>Dialogue des paramètres 	</a:t>
            </a:r>
          </a:p>
          <a:p>
            <a:pPr algn="just">
              <a:lnSpc>
                <a:spcPct val="100000"/>
              </a:lnSpc>
            </a:pPr>
            <a:r>
              <a:rPr lang="fr-FR" sz="2000" spc="-1" dirty="0">
                <a:solidFill>
                  <a:srgbClr val="44546A"/>
                </a:solidFill>
                <a:uFill>
                  <a:solidFill>
                    <a:srgbClr val="FFFFFF"/>
                  </a:solidFill>
                </a:uFill>
                <a:latin typeface="Arial"/>
                <a:ea typeface="ヒラギノ角ゴ Pro W3"/>
              </a:rPr>
              <a:t>	</a:t>
            </a:r>
            <a:r>
              <a:rPr lang="fr-FR" sz="2000" b="0" strike="noStrike" spc="-1" dirty="0" smtClean="0">
                <a:solidFill>
                  <a:srgbClr val="44546A"/>
                </a:solidFill>
                <a:uFill>
                  <a:solidFill>
                    <a:srgbClr val="FFFFFF"/>
                  </a:solidFill>
                </a:uFill>
                <a:latin typeface="Arial"/>
                <a:ea typeface="ヒラギノ角ゴ Pro W3"/>
              </a:rPr>
              <a:t>Cocher </a:t>
            </a:r>
            <a:r>
              <a:rPr lang="fr-FR" sz="2000" b="0" strike="noStrike" spc="-1" dirty="0">
                <a:solidFill>
                  <a:srgbClr val="44546A"/>
                </a:solidFill>
                <a:uFill>
                  <a:solidFill>
                    <a:srgbClr val="FFFFFF"/>
                  </a:solidFill>
                </a:uFill>
                <a:latin typeface="Arial"/>
                <a:ea typeface="ヒラギノ角ゴ Pro W3"/>
              </a:rPr>
              <a:t>la case Données tableur ou la case Bases XML, ou la case 	Tout, selon l’étendue de l’archivage souhaiter et cliquer sur  	Accepter</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44546A"/>
                </a:solidFill>
                <a:uFill>
                  <a:solidFill>
                    <a:srgbClr val="FFFFFF"/>
                  </a:solidFill>
                </a:uFill>
                <a:latin typeface="Arial"/>
                <a:ea typeface="ヒラギノ角ゴ Pro W3"/>
              </a:rPr>
              <a:t>	Puis Fichier &gt; Archiver ou icône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
        <p:nvSpPr>
          <p:cNvPr id="586" name="TextShape 8"/>
          <p:cNvSpPr txBox="1"/>
          <p:nvPr/>
        </p:nvSpPr>
        <p:spPr>
          <a:xfrm>
            <a:off x="6458040" y="6356520"/>
            <a:ext cx="2057040" cy="364680"/>
          </a:xfrm>
          <a:prstGeom prst="rect">
            <a:avLst/>
          </a:prstGeom>
          <a:noFill/>
          <a:ln>
            <a:noFill/>
          </a:ln>
        </p:spPr>
        <p:txBody>
          <a:bodyPr anchor="ctr"/>
          <a:lstStyle/>
          <a:p>
            <a:pPr algn="r">
              <a:lnSpc>
                <a:spcPct val="100000"/>
              </a:lnSpc>
            </a:pPr>
            <a:fld id="{C824C418-8245-4117-A1A1-02923060B747}" type="slidenum">
              <a:rPr lang="fr-FR" sz="900" b="0" strike="noStrike" spc="-1">
                <a:solidFill>
                  <a:srgbClr val="8B8B8B"/>
                </a:solidFill>
                <a:uFill>
                  <a:solidFill>
                    <a:srgbClr val="FFFFFF"/>
                  </a:solidFill>
                </a:uFill>
                <a:latin typeface="Calibri"/>
              </a:rPr>
              <a:t>49</a:t>
            </a:fld>
            <a:endParaRPr lang="fr-FR" sz="1400" b="0" strike="noStrike" spc="-1">
              <a:solidFill>
                <a:srgbClr val="000000"/>
              </a:solidFill>
              <a:uFill>
                <a:solidFill>
                  <a:srgbClr val="FFFFFF"/>
                </a:solidFill>
              </a:uFill>
              <a:latin typeface="Times New Roman"/>
            </a:endParaRPr>
          </a:p>
        </p:txBody>
      </p:sp>
      <p:pic>
        <p:nvPicPr>
          <p:cNvPr id="587" name="Image 8"/>
          <p:cNvPicPr/>
          <p:nvPr/>
        </p:nvPicPr>
        <p:blipFill>
          <a:blip r:embed="rId2"/>
          <a:stretch/>
        </p:blipFill>
        <p:spPr>
          <a:xfrm>
            <a:off x="356400" y="2479680"/>
            <a:ext cx="8121960" cy="1138680"/>
          </a:xfrm>
          <a:prstGeom prst="rect">
            <a:avLst/>
          </a:prstGeom>
          <a:ln>
            <a:noFill/>
          </a:ln>
        </p:spPr>
      </p:pic>
      <p:sp>
        <p:nvSpPr>
          <p:cNvPr id="589" name="CustomShape 10"/>
          <p:cNvSpPr/>
          <p:nvPr/>
        </p:nvSpPr>
        <p:spPr>
          <a:xfrm>
            <a:off x="676080" y="4515559"/>
            <a:ext cx="234720" cy="1105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0" name="Image 19"/>
          <p:cNvPicPr/>
          <p:nvPr/>
        </p:nvPicPr>
        <p:blipFill>
          <a:blip r:embed="rId2"/>
          <a:srcRect l="17385" t="37058" r="77512" b="22789"/>
          <a:stretch/>
        </p:blipFill>
        <p:spPr>
          <a:xfrm>
            <a:off x="4803698" y="5832324"/>
            <a:ext cx="413640" cy="456840"/>
          </a:xfrm>
          <a:prstGeom prst="rect">
            <a:avLst/>
          </a:prstGeom>
          <a:ln>
            <a:noFill/>
          </a:ln>
        </p:spPr>
      </p:pic>
      <p:sp>
        <p:nvSpPr>
          <p:cNvPr id="591" name="CustomShape 11"/>
          <p:cNvSpPr/>
          <p:nvPr/>
        </p:nvSpPr>
        <p:spPr>
          <a:xfrm>
            <a:off x="676080" y="6013123"/>
            <a:ext cx="234720" cy="1105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15" name="Image 8"/>
          <p:cNvPicPr/>
          <p:nvPr/>
        </p:nvPicPr>
        <p:blipFill rotWithShape="1">
          <a:blip r:embed="rId2"/>
          <a:srcRect l="82046" t="41437" r="12789" b="27619"/>
          <a:stretch/>
        </p:blipFill>
        <p:spPr>
          <a:xfrm>
            <a:off x="4034110" y="4394650"/>
            <a:ext cx="419450" cy="352337"/>
          </a:xfrm>
          <a:prstGeom prst="rect">
            <a:avLst/>
          </a:prstGeom>
          <a:ln>
            <a:noFill/>
          </a:ln>
        </p:spPr>
      </p:pic>
      <p:sp>
        <p:nvSpPr>
          <p:cNvPr id="16"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457200" y="274680"/>
            <a:ext cx="8228160" cy="1141560"/>
          </a:xfrm>
          <a:prstGeom prst="rect">
            <a:avLst/>
          </a:prstGeom>
          <a:noFill/>
          <a:ln>
            <a:noFill/>
          </a:ln>
        </p:spPr>
        <p:txBody>
          <a:bodyPr lIns="0" tIns="0" rIns="0" bIns="0" anchor="ctr"/>
          <a:lstStyle/>
          <a:p>
            <a:pPr>
              <a:lnSpc>
                <a:spcPct val="90000"/>
              </a:lnSpc>
            </a:pPr>
            <a:r>
              <a:rPr lang="fr-FR" sz="4400" b="0" strike="noStrike" spc="-1">
                <a:solidFill>
                  <a:srgbClr val="000000"/>
                </a:solidFill>
                <a:uFill>
                  <a:solidFill>
                    <a:srgbClr val="FFFFFF"/>
                  </a:solidFill>
                </a:uFill>
                <a:latin typeface="Calibri"/>
                <a:ea typeface="DejaVu Sans"/>
              </a:rPr>
              <a:t>2.</a:t>
            </a:r>
            <a:endParaRPr lang="fr-FR" sz="1800" b="0" strike="noStrike" spc="-1">
              <a:solidFill>
                <a:srgbClr val="000000"/>
              </a:solidFill>
              <a:uFill>
                <a:solidFill>
                  <a:srgbClr val="FFFFFF"/>
                </a:solidFill>
              </a:uFill>
              <a:latin typeface="Arial"/>
            </a:endParaRPr>
          </a:p>
        </p:txBody>
      </p:sp>
      <p:sp>
        <p:nvSpPr>
          <p:cNvPr id="180" name="CustomShape 2"/>
          <p:cNvSpPr/>
          <p:nvPr/>
        </p:nvSpPr>
        <p:spPr>
          <a:xfrm>
            <a:off x="457200" y="1661040"/>
            <a:ext cx="4631400" cy="447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Un écran noir peut très occasionnellement apparaître à la connexion.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Se déconnecter alors en appuyant simultanément sur les touches </a:t>
            </a:r>
            <a:r>
              <a:rPr lang="fr-FR" sz="1800" b="1" strike="noStrike" spc="-1">
                <a:solidFill>
                  <a:srgbClr val="000000"/>
                </a:solidFill>
                <a:uFill>
                  <a:solidFill>
                    <a:srgbClr val="FFFFFF"/>
                  </a:solidFill>
                </a:uFill>
                <a:latin typeface="Calibri"/>
                <a:ea typeface="DejaVu Sans"/>
              </a:rPr>
              <a:t>Ctrl + Alt + Suppr.</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Calibri"/>
                <a:ea typeface="DejaVu Sans"/>
              </a:rPr>
              <a:t>Puis cliquer sur Logout </a:t>
            </a:r>
            <a:r>
              <a:rPr lang="fr-FR" sz="1800" b="0" strike="noStrike" spc="-1">
                <a:solidFill>
                  <a:srgbClr val="000000"/>
                </a:solidFill>
                <a:uFill>
                  <a:solidFill>
                    <a:srgbClr val="FFFFFF"/>
                  </a:solidFill>
                </a:uFill>
                <a:latin typeface="Calibri"/>
                <a:ea typeface="DejaVu Sans"/>
              </a:rPr>
              <a:t>comme ci-contre.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L’écran de connexion réapparaît.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La deuxième connexion fonctionne toujours.</a:t>
            </a:r>
            <a:endParaRPr lang="fr-FR" sz="1800" b="0" strike="noStrike" spc="-1">
              <a:solidFill>
                <a:srgbClr val="000000"/>
              </a:solidFill>
              <a:uFill>
                <a:solidFill>
                  <a:srgbClr val="FFFFFF"/>
                </a:solidFill>
              </a:uFill>
              <a:latin typeface="Arial"/>
            </a:endParaRPr>
          </a:p>
        </p:txBody>
      </p:sp>
      <p:pic>
        <p:nvPicPr>
          <p:cNvPr id="181" name="Image 3"/>
          <p:cNvPicPr/>
          <p:nvPr/>
        </p:nvPicPr>
        <p:blipFill>
          <a:blip r:embed="rId2"/>
          <a:srcRect l="34382" t="26335" r="33900" b="30385"/>
          <a:stretch/>
        </p:blipFill>
        <p:spPr>
          <a:xfrm>
            <a:off x="6067800" y="1416600"/>
            <a:ext cx="2700720" cy="2216880"/>
          </a:xfrm>
          <a:prstGeom prst="rect">
            <a:avLst/>
          </a:prstGeom>
          <a:ln>
            <a:noFill/>
          </a:ln>
        </p:spPr>
      </p:pic>
      <p:pic>
        <p:nvPicPr>
          <p:cNvPr id="182" name="Image 4"/>
          <p:cNvPicPr/>
          <p:nvPr/>
        </p:nvPicPr>
        <p:blipFill>
          <a:blip r:embed="rId3"/>
          <a:srcRect l="22248" t="12661" r="21602" b="19313"/>
          <a:stretch/>
        </p:blipFill>
        <p:spPr>
          <a:xfrm>
            <a:off x="5285160" y="4063680"/>
            <a:ext cx="3756600" cy="2559600"/>
          </a:xfrm>
          <a:prstGeom prst="rect">
            <a:avLst/>
          </a:prstGeom>
          <a:ln>
            <a:noFill/>
          </a:ln>
        </p:spPr>
      </p:pic>
      <p:sp>
        <p:nvSpPr>
          <p:cNvPr id="183" name="CustomShape 3"/>
          <p:cNvSpPr/>
          <p:nvPr/>
        </p:nvSpPr>
        <p:spPr>
          <a:xfrm>
            <a:off x="42480" y="34056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En CAS DE PROBLème de CONNEXION AU BUREAU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 name="TextShape 1"/>
          <p:cNvSpPr txBox="1"/>
          <p:nvPr/>
        </p:nvSpPr>
        <p:spPr>
          <a:xfrm>
            <a:off x="275220" y="638460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TextShape 1"/>
          <p:cNvSpPr txBox="1"/>
          <p:nvPr/>
        </p:nvSpPr>
        <p:spPr>
          <a:xfrm>
            <a:off x="1114920" y="6449038"/>
            <a:ext cx="5628399"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593" name="TextShape 2"/>
          <p:cNvSpPr txBox="1"/>
          <p:nvPr/>
        </p:nvSpPr>
        <p:spPr>
          <a:xfrm>
            <a:off x="6458040" y="6356520"/>
            <a:ext cx="2057040" cy="364680"/>
          </a:xfrm>
          <a:prstGeom prst="rect">
            <a:avLst/>
          </a:prstGeom>
          <a:noFill/>
          <a:ln>
            <a:noFill/>
          </a:ln>
        </p:spPr>
        <p:txBody>
          <a:bodyPr anchor="ctr"/>
          <a:lstStyle/>
          <a:p>
            <a:pPr algn="r">
              <a:lnSpc>
                <a:spcPct val="100000"/>
              </a:lnSpc>
            </a:pPr>
            <a:fld id="{B8E66F30-70E0-4D39-9348-EC1C166B32C3}" type="slidenum">
              <a:rPr lang="fr-FR" sz="900" b="0" strike="noStrike" spc="-1">
                <a:solidFill>
                  <a:srgbClr val="8B8B8B"/>
                </a:solidFill>
                <a:uFill>
                  <a:solidFill>
                    <a:srgbClr val="FFFFFF"/>
                  </a:solidFill>
                </a:uFill>
                <a:latin typeface="Calibri"/>
              </a:rPr>
              <a:t>50</a:t>
            </a:fld>
            <a:endParaRPr lang="fr-FR" sz="1400" b="0" strike="noStrike" spc="-1">
              <a:solidFill>
                <a:srgbClr val="000000"/>
              </a:solidFill>
              <a:uFill>
                <a:solidFill>
                  <a:srgbClr val="FFFFFF"/>
                </a:solidFill>
              </a:uFill>
              <a:latin typeface="Times New Roman"/>
            </a:endParaRPr>
          </a:p>
        </p:txBody>
      </p:sp>
      <p:pic>
        <p:nvPicPr>
          <p:cNvPr id="594" name="Image 3"/>
          <p:cNvPicPr/>
          <p:nvPr/>
        </p:nvPicPr>
        <p:blipFill>
          <a:blip r:embed="rId2"/>
          <a:stretch/>
        </p:blipFill>
        <p:spPr>
          <a:xfrm>
            <a:off x="1114920" y="43560"/>
            <a:ext cx="6913800" cy="6494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CustomShape 1"/>
          <p:cNvSpPr/>
          <p:nvPr/>
        </p:nvSpPr>
        <p:spPr>
          <a:xfrm>
            <a:off x="170640" y="1052640"/>
            <a:ext cx="8655840" cy="2000160"/>
          </a:xfrm>
          <a:prstGeom prst="rect">
            <a:avLst/>
          </a:prstGeom>
          <a:noFill/>
          <a:ln>
            <a:noFill/>
          </a:ln>
        </p:spPr>
        <p:style>
          <a:lnRef idx="0">
            <a:scrgbClr r="0" g="0" b="0"/>
          </a:lnRef>
          <a:fillRef idx="0">
            <a:scrgbClr r="0" g="0" b="0"/>
          </a:fillRef>
          <a:effectRef idx="0">
            <a:scrgbClr r="0" g="0" b="0"/>
          </a:effectRef>
          <a:fontRef idx="minor"/>
        </p:style>
      </p:sp>
      <p:sp>
        <p:nvSpPr>
          <p:cNvPr id="596" name="CustomShape 2"/>
          <p:cNvSpPr/>
          <p:nvPr/>
        </p:nvSpPr>
        <p:spPr>
          <a:xfrm>
            <a:off x="170640" y="1120680"/>
            <a:ext cx="8890920" cy="4174920"/>
          </a:xfrm>
          <a:prstGeom prst="rect">
            <a:avLst/>
          </a:prstGeom>
          <a:noFill/>
          <a:ln>
            <a:noFill/>
          </a:ln>
        </p:spPr>
        <p:style>
          <a:lnRef idx="0">
            <a:scrgbClr r="0" g="0" b="0"/>
          </a:lnRef>
          <a:fillRef idx="0">
            <a:scrgbClr r="0" g="0" b="0"/>
          </a:fillRef>
          <a:effectRef idx="0">
            <a:scrgbClr r="0" g="0" b="0"/>
          </a:effectRef>
          <a:fontRef idx="minor"/>
        </p:style>
      </p:sp>
      <p:sp>
        <p:nvSpPr>
          <p:cNvPr id="597" name="CustomShape 3"/>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598" name="CustomShape 4"/>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599" name="CustomShape 5"/>
          <p:cNvSpPr/>
          <p:nvPr/>
        </p:nvSpPr>
        <p:spPr>
          <a:xfrm>
            <a:off x="170640" y="353160"/>
            <a:ext cx="8655840" cy="6411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Désarchiver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00" name="CustomShape 6"/>
          <p:cNvSpPr/>
          <p:nvPr/>
        </p:nvSpPr>
        <p:spPr>
          <a:xfrm>
            <a:off x="243000" y="994680"/>
            <a:ext cx="8655840" cy="58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CC"/>
                </a:solidFill>
                <a:uFill>
                  <a:solidFill>
                    <a:srgbClr val="FFFFFF"/>
                  </a:solidFill>
                </a:uFill>
                <a:latin typeface="Arial"/>
                <a:ea typeface="ヒラギノ角ゴ Pro W3"/>
              </a:rPr>
              <a:t>Restaurer les données XHL archivées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CC"/>
                </a:solidFill>
                <a:uFill>
                  <a:solidFill>
                    <a:srgbClr val="FFFFFF"/>
                  </a:solidFill>
                </a:uFill>
                <a:latin typeface="Arial"/>
                <a:ea typeface="ヒラギノ角ゴ Pro W3"/>
              </a:rPr>
              <a:t>	</a:t>
            </a:r>
            <a:r>
              <a:rPr lang="fr-FR" sz="2000" b="0" strike="noStrike" spc="-1" dirty="0">
                <a:solidFill>
                  <a:srgbClr val="44546A"/>
                </a:solidFill>
                <a:uFill>
                  <a:solidFill>
                    <a:srgbClr val="FFFFFF"/>
                  </a:solidFill>
                </a:uFill>
                <a:latin typeface="Arial"/>
                <a:ea typeface="ヒラギノ角ゴ Pro W3"/>
              </a:rPr>
              <a:t>Ouvrir le dialogue de configuration, dans l’encadré Archivage cliquer dans l’encadré </a:t>
            </a:r>
            <a:r>
              <a:rPr lang="fr-FR" sz="2000" b="1" strike="noStrike" spc="-1" dirty="0">
                <a:solidFill>
                  <a:srgbClr val="44546A"/>
                </a:solidFill>
                <a:uFill>
                  <a:solidFill>
                    <a:srgbClr val="FFFFFF"/>
                  </a:solidFill>
                </a:uFill>
                <a:latin typeface="Arial"/>
                <a:ea typeface="ヒラギノ角ゴ Pro W3"/>
              </a:rPr>
              <a:t>Archivage et Restauration</a:t>
            </a:r>
            <a:r>
              <a:rPr lang="fr-FR" sz="2000" b="0" strike="noStrike" spc="-1" dirty="0">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CC"/>
                </a:solidFill>
                <a:uFill>
                  <a:solidFill>
                    <a:srgbClr val="FFFFFF"/>
                  </a:solidFill>
                </a:uFill>
                <a:latin typeface="Arial"/>
                <a:ea typeface="ヒラギノ角ゴ Pro W3"/>
              </a:rPr>
              <a:t>	</a:t>
            </a:r>
            <a:r>
              <a:rPr lang="fr-FR" sz="2000" b="1" strike="noStrike" spc="-1" dirty="0">
                <a:solidFill>
                  <a:srgbClr val="000000"/>
                </a:solidFill>
                <a:uFill>
                  <a:solidFill>
                    <a:srgbClr val="FFFFFF"/>
                  </a:solidFill>
                </a:uFill>
                <a:latin typeface="Arial"/>
                <a:ea typeface="ヒラギノ角ゴ Pro W3"/>
              </a:rPr>
              <a:t>Fichier</a:t>
            </a:r>
            <a:r>
              <a:rPr lang="fr-FR" sz="2000" b="1" strike="noStrike" spc="-1" dirty="0">
                <a:solidFill>
                  <a:srgbClr val="44546A"/>
                </a:solidFill>
                <a:uFill>
                  <a:solidFill>
                    <a:srgbClr val="FFFFFF"/>
                  </a:solidFill>
                </a:uFill>
                <a:latin typeface="Arial"/>
                <a:ea typeface="ヒラギノ角ゴ Pro W3"/>
              </a:rPr>
              <a:t> &gt; Désarchiver ou icône correspondante</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smtClean="0">
                <a:solidFill>
                  <a:srgbClr val="44546A"/>
                </a:solidFill>
                <a:uFill>
                  <a:solidFill>
                    <a:srgbClr val="FFFFFF"/>
                  </a:solidFill>
                </a:uFill>
                <a:latin typeface="Arial"/>
                <a:ea typeface="ヒラギノ角ゴ Pro W3"/>
              </a:rPr>
              <a:t>Décompression </a:t>
            </a:r>
            <a:r>
              <a:rPr lang="fr-FR" sz="2000" b="0" strike="noStrike" spc="-1" dirty="0">
                <a:solidFill>
                  <a:srgbClr val="44546A"/>
                </a:solidFill>
                <a:uFill>
                  <a:solidFill>
                    <a:srgbClr val="FFFFFF"/>
                  </a:solidFill>
                </a:uFill>
                <a:latin typeface="Arial"/>
                <a:ea typeface="ヒラギノ角ゴ Pro W3"/>
              </a:rPr>
              <a:t>sur la clef USB3 dédiée.</a:t>
            </a: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44546A"/>
                </a:solidFill>
                <a:uFill>
                  <a:solidFill>
                    <a:srgbClr val="FFFFFF"/>
                  </a:solidFill>
                </a:uFill>
                <a:latin typeface="Arial"/>
                <a:ea typeface="ヒラギノ角ゴ Pro W3"/>
              </a:rPr>
              <a:t>Les rapports, leurs données auxiliaires et le projet sont toujours désarchivés.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
        <p:nvSpPr>
          <p:cNvPr id="601" name="TextShape 7"/>
          <p:cNvSpPr txBox="1"/>
          <p:nvPr/>
        </p:nvSpPr>
        <p:spPr>
          <a:xfrm>
            <a:off x="1652632" y="6427620"/>
            <a:ext cx="5506226"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602" name="TextShape 8"/>
          <p:cNvSpPr txBox="1"/>
          <p:nvPr/>
        </p:nvSpPr>
        <p:spPr>
          <a:xfrm>
            <a:off x="6458040" y="6356520"/>
            <a:ext cx="2057040" cy="364680"/>
          </a:xfrm>
          <a:prstGeom prst="rect">
            <a:avLst/>
          </a:prstGeom>
          <a:noFill/>
          <a:ln>
            <a:noFill/>
          </a:ln>
        </p:spPr>
        <p:txBody>
          <a:bodyPr anchor="ctr"/>
          <a:lstStyle/>
          <a:p>
            <a:pPr algn="r">
              <a:lnSpc>
                <a:spcPct val="100000"/>
              </a:lnSpc>
            </a:pPr>
            <a:fld id="{DCDFD828-082D-4B8E-AFF1-9A38B6FDC0DD}" type="slidenum">
              <a:rPr lang="fr-FR" sz="900" b="0" strike="noStrike" spc="-1">
                <a:solidFill>
                  <a:srgbClr val="8B8B8B"/>
                </a:solidFill>
                <a:uFill>
                  <a:solidFill>
                    <a:srgbClr val="FFFFFF"/>
                  </a:solidFill>
                </a:uFill>
                <a:latin typeface="Calibri"/>
              </a:rPr>
              <a:t>51</a:t>
            </a:fld>
            <a:endParaRPr lang="fr-FR" sz="1400" b="0" strike="noStrike" spc="-1">
              <a:solidFill>
                <a:srgbClr val="000000"/>
              </a:solidFill>
              <a:uFill>
                <a:solidFill>
                  <a:srgbClr val="FFFFFF"/>
                </a:solidFill>
              </a:uFill>
              <a:latin typeface="Times New Roman"/>
            </a:endParaRPr>
          </a:p>
        </p:txBody>
      </p:sp>
      <p:sp>
        <p:nvSpPr>
          <p:cNvPr id="603" name="CustomShape 9"/>
          <p:cNvSpPr/>
          <p:nvPr/>
        </p:nvSpPr>
        <p:spPr>
          <a:xfrm>
            <a:off x="442080" y="200844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04" name="CustomShape 10"/>
          <p:cNvSpPr/>
          <p:nvPr/>
        </p:nvSpPr>
        <p:spPr>
          <a:xfrm>
            <a:off x="442080" y="351072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5" name="Image 9"/>
          <p:cNvPicPr/>
          <p:nvPr/>
        </p:nvPicPr>
        <p:blipFill>
          <a:blip r:embed="rId2"/>
          <a:stretch/>
        </p:blipFill>
        <p:spPr>
          <a:xfrm>
            <a:off x="546840" y="3944700"/>
            <a:ext cx="8048160" cy="1196280"/>
          </a:xfrm>
          <a:prstGeom prst="rect">
            <a:avLst/>
          </a:prstGeom>
          <a:ln>
            <a:noFill/>
          </a:ln>
        </p:spPr>
      </p:pic>
      <p:sp>
        <p:nvSpPr>
          <p:cNvPr id="606"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07" name="CustomShape 12"/>
          <p:cNvSpPr/>
          <p:nvPr/>
        </p:nvSpPr>
        <p:spPr>
          <a:xfrm flipH="1">
            <a:off x="2614680" y="3793680"/>
            <a:ext cx="360" cy="681120"/>
          </a:xfrm>
          <a:custGeom>
            <a:avLst/>
            <a:gdLst/>
            <a:ahLst/>
            <a:cxnLst/>
            <a:rect l="l" t="t" r="r" b="b"/>
            <a:pathLst>
              <a:path w="21600" h="21600">
                <a:moveTo>
                  <a:pt x="0" y="0"/>
                </a:moveTo>
                <a:lnTo>
                  <a:pt x="21600" y="21600"/>
                </a:lnTo>
              </a:path>
            </a:pathLst>
          </a:custGeom>
          <a:noFill/>
          <a:ln w="9000">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251640" y="1124640"/>
            <a:ext cx="8806320" cy="4693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ヒラギノ角ゴ Pro W3"/>
              </a:rPr>
              <a:t>Exporter les bases au format CSV et les rapports d’analyse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a:t>
            </a:r>
            <a:r>
              <a:rPr lang="fr-FR" sz="1800" b="1" strike="noStrike" spc="-1">
                <a:solidFill>
                  <a:srgbClr val="000000"/>
                </a:solidFill>
                <a:uFill>
                  <a:solidFill>
                    <a:srgbClr val="FFFFFF"/>
                  </a:solidFill>
                </a:uFill>
                <a:latin typeface="Arial"/>
                <a:ea typeface="ヒラギノ角ゴ Pro W3"/>
              </a:rPr>
              <a:t>Options </a:t>
            </a:r>
            <a:r>
              <a:rPr lang="fr-FR" sz="1800" b="0" strike="noStrike" spc="-1">
                <a:solidFill>
                  <a:srgbClr val="000000"/>
                </a:solidFill>
                <a:uFill>
                  <a:solidFill>
                    <a:srgbClr val="FFFFFF"/>
                  </a:solidFill>
                </a:uFill>
                <a:latin typeface="Arial"/>
                <a:ea typeface="ヒラギノ角ゴ Pro W3"/>
              </a:rPr>
              <a:t>pour ouvrir le dialogue des paramètres</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a:t>
            </a:r>
            <a:r>
              <a:rPr lang="fr-FR" sz="1800" b="1" strike="noStrike" spc="-1">
                <a:solidFill>
                  <a:srgbClr val="000000"/>
                </a:solidFill>
                <a:uFill>
                  <a:solidFill>
                    <a:srgbClr val="FFFFFF"/>
                  </a:solidFill>
                </a:uFill>
                <a:latin typeface="Arial"/>
                <a:ea typeface="ヒラギノ角ゴ Pro W3"/>
              </a:rPr>
              <a:t>Format</a:t>
            </a:r>
            <a:r>
              <a:rPr lang="fr-FR" sz="1800" b="0" strike="noStrike" spc="-1">
                <a:solidFill>
                  <a:srgbClr val="000000"/>
                </a:solidFill>
                <a:uFill>
                  <a:solidFill>
                    <a:srgbClr val="FFFFFF"/>
                  </a:solidFill>
                </a:uFill>
                <a:latin typeface="Arial"/>
                <a:ea typeface="ヒラギノ角ゴ Pro W3"/>
              </a:rPr>
              <a:t>, puis dans « Exportation » cocher la case « Tout </a:t>
            </a:r>
            <a:r>
              <a:rPr lang="fr-FR" sz="1800" b="0" strike="noStrike" spc="-1">
                <a:solidFill>
                  <a:srgbClr val="000000"/>
                </a:solidFill>
                <a:uFill>
                  <a:solidFill>
                    <a:srgbClr val="FFFFFF"/>
                  </a:solidFill>
                </a:uFill>
                <a:latin typeface="Calibri"/>
                <a:ea typeface="ヒラギノ角ゴ Pro W3"/>
              </a:rPr>
              <a:t>»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l’icône d’exportation</a:t>
            </a:r>
            <a:endParaRPr lang="fr-FR" sz="1800" b="0" strike="noStrike" spc="-1">
              <a:solidFill>
                <a:srgbClr val="000000"/>
              </a:solidFill>
              <a:uFill>
                <a:solidFill>
                  <a:srgbClr val="FFFFFF"/>
                </a:solidFill>
              </a:uFill>
              <a:latin typeface="Arial"/>
            </a:endParaRPr>
          </a:p>
        </p:txBody>
      </p:sp>
      <p:sp>
        <p:nvSpPr>
          <p:cNvPr id="609"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610" name="CustomShape 3"/>
          <p:cNvSpPr/>
          <p:nvPr/>
        </p:nvSpPr>
        <p:spPr>
          <a:xfrm>
            <a:off x="608760" y="303840"/>
            <a:ext cx="8062560" cy="666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Exporter les bases de données au format csv et les rapports</a:t>
            </a:r>
            <a:endParaRPr lang="fr-FR" sz="1800" b="0" strike="noStrike" spc="-1">
              <a:solidFill>
                <a:srgbClr val="000000"/>
              </a:solidFill>
              <a:uFill>
                <a:solidFill>
                  <a:srgbClr val="FFFFFF"/>
                </a:solidFill>
              </a:uFill>
              <a:latin typeface="Arial"/>
            </a:endParaRPr>
          </a:p>
        </p:txBody>
      </p:sp>
      <p:sp>
        <p:nvSpPr>
          <p:cNvPr id="611" name="CustomShape 4"/>
          <p:cNvSpPr/>
          <p:nvPr/>
        </p:nvSpPr>
        <p:spPr>
          <a:xfrm>
            <a:off x="746280" y="173592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2" name="CustomShape 5"/>
          <p:cNvSpPr/>
          <p:nvPr/>
        </p:nvSpPr>
        <p:spPr>
          <a:xfrm>
            <a:off x="741960" y="339048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3" name="CustomShape 6"/>
          <p:cNvSpPr/>
          <p:nvPr/>
        </p:nvSpPr>
        <p:spPr>
          <a:xfrm>
            <a:off x="251640" y="3893400"/>
            <a:ext cx="8892000" cy="228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Arial"/>
              </a:rPr>
              <a:t>	</a:t>
            </a: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rPr>
              <a:t>	Choisir le dossier pour l’exportation des données. </a:t>
            </a:r>
          </a:p>
          <a:p>
            <a:pPr algn="just">
              <a:lnSpc>
                <a:spcPct val="100000"/>
              </a:lnSpc>
            </a:pPr>
            <a:r>
              <a:rPr lang="fr-FR" sz="1800" b="0" strike="noStrike" spc="-1">
                <a:solidFill>
                  <a:srgbClr val="000000"/>
                </a:solidFill>
                <a:uFill>
                  <a:solidFill>
                    <a:srgbClr val="FFFFFF"/>
                  </a:solidFill>
                </a:uFill>
                <a:latin typeface="Arial"/>
              </a:rPr>
              <a:t>	Possibilité de créer un dossier par clic droit.</a:t>
            </a:r>
          </a:p>
          <a:p>
            <a:pPr algn="just">
              <a:lnSpc>
                <a:spcPct val="100000"/>
              </a:lnSpc>
            </a:pPr>
            <a:r>
              <a:rPr lang="fr-FR" sz="1800" b="0" strike="noStrike" spc="-1">
                <a:solidFill>
                  <a:srgbClr val="000000"/>
                </a:solidFill>
                <a:uFill>
                  <a:solidFill>
                    <a:srgbClr val="FFFFFF"/>
                  </a:solidFill>
                </a:uFill>
                <a:latin typeface="Arial"/>
              </a:rPr>
              <a:t>	Attention : les données doivent avoir été importées auparavant,</a:t>
            </a:r>
          </a:p>
        </p:txBody>
      </p:sp>
      <p:pic>
        <p:nvPicPr>
          <p:cNvPr id="614" name="Image 3"/>
          <p:cNvPicPr/>
          <p:nvPr/>
        </p:nvPicPr>
        <p:blipFill>
          <a:blip r:embed="rId2"/>
          <a:stretch/>
        </p:blipFill>
        <p:spPr>
          <a:xfrm>
            <a:off x="2355120" y="2422800"/>
            <a:ext cx="4364640" cy="702360"/>
          </a:xfrm>
          <a:prstGeom prst="rect">
            <a:avLst/>
          </a:prstGeom>
          <a:ln>
            <a:noFill/>
          </a:ln>
        </p:spPr>
      </p:pic>
      <p:pic>
        <p:nvPicPr>
          <p:cNvPr id="615" name="Image 4"/>
          <p:cNvPicPr/>
          <p:nvPr/>
        </p:nvPicPr>
        <p:blipFill>
          <a:blip r:embed="rId3"/>
          <a:srcRect l="13813" t="19371" r="17123" b="16395"/>
          <a:stretch/>
        </p:blipFill>
        <p:spPr>
          <a:xfrm>
            <a:off x="7327080" y="1639080"/>
            <a:ext cx="318960" cy="336240"/>
          </a:xfrm>
          <a:prstGeom prst="rect">
            <a:avLst/>
          </a:prstGeom>
          <a:ln>
            <a:noFill/>
          </a:ln>
        </p:spPr>
      </p:pic>
      <p:sp>
        <p:nvSpPr>
          <p:cNvPr id="616" name="TextShape 7"/>
          <p:cNvSpPr txBox="1"/>
          <p:nvPr/>
        </p:nvSpPr>
        <p:spPr>
          <a:xfrm>
            <a:off x="2257464" y="6523380"/>
            <a:ext cx="4765152"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Boudec </a:t>
            </a:r>
            <a:endParaRPr lang="fr-FR" sz="1400" b="0" strike="noStrike" spc="-1" dirty="0">
              <a:solidFill>
                <a:srgbClr val="000000"/>
              </a:solidFill>
              <a:uFill>
                <a:solidFill>
                  <a:srgbClr val="FFFFFF"/>
                </a:solidFill>
              </a:uFill>
              <a:latin typeface="Times New Roman"/>
            </a:endParaRPr>
          </a:p>
        </p:txBody>
      </p:sp>
      <p:sp>
        <p:nvSpPr>
          <p:cNvPr id="617" name="TextShape 8"/>
          <p:cNvSpPr txBox="1"/>
          <p:nvPr/>
        </p:nvSpPr>
        <p:spPr>
          <a:xfrm>
            <a:off x="6458040" y="6356520"/>
            <a:ext cx="2057040" cy="364680"/>
          </a:xfrm>
          <a:prstGeom prst="rect">
            <a:avLst/>
          </a:prstGeom>
          <a:noFill/>
          <a:ln>
            <a:noFill/>
          </a:ln>
        </p:spPr>
        <p:txBody>
          <a:bodyPr anchor="ctr"/>
          <a:lstStyle/>
          <a:p>
            <a:pPr algn="r">
              <a:lnSpc>
                <a:spcPct val="100000"/>
              </a:lnSpc>
            </a:pPr>
            <a:fld id="{68C985C6-46E1-4F6B-96B6-566D484F66DA}" type="slidenum">
              <a:rPr lang="fr-FR" sz="900" b="0" strike="noStrike" spc="-1">
                <a:solidFill>
                  <a:srgbClr val="8B8B8B"/>
                </a:solidFill>
                <a:uFill>
                  <a:solidFill>
                    <a:srgbClr val="FFFFFF"/>
                  </a:solidFill>
                </a:uFill>
                <a:latin typeface="Calibri"/>
              </a:rPr>
              <a:t>52</a:t>
            </a:fld>
            <a:endParaRPr lang="fr-FR" sz="1400" b="0" strike="noStrike" spc="-1">
              <a:solidFill>
                <a:srgbClr val="000000"/>
              </a:solidFill>
              <a:uFill>
                <a:solidFill>
                  <a:srgbClr val="FFFFFF"/>
                </a:solidFill>
              </a:uFill>
              <a:latin typeface="Times New Roman"/>
            </a:endParaRPr>
          </a:p>
        </p:txBody>
      </p:sp>
      <p:pic>
        <p:nvPicPr>
          <p:cNvPr id="618" name="Image 1"/>
          <p:cNvPicPr/>
          <p:nvPr/>
        </p:nvPicPr>
        <p:blipFill>
          <a:blip r:embed="rId4"/>
          <a:stretch/>
        </p:blipFill>
        <p:spPr>
          <a:xfrm>
            <a:off x="608760" y="3755520"/>
            <a:ext cx="8161920" cy="1170000"/>
          </a:xfrm>
          <a:prstGeom prst="rect">
            <a:avLst/>
          </a:prstGeom>
          <a:ln>
            <a:noFill/>
          </a:ln>
        </p:spPr>
      </p:pic>
      <p:sp>
        <p:nvSpPr>
          <p:cNvPr id="619" name="CustomShape 9"/>
          <p:cNvSpPr/>
          <p:nvPr/>
        </p:nvSpPr>
        <p:spPr>
          <a:xfrm flipH="1">
            <a:off x="1769760" y="3657600"/>
            <a:ext cx="93960" cy="6487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620" name="CustomShape 10"/>
          <p:cNvSpPr/>
          <p:nvPr/>
        </p:nvSpPr>
        <p:spPr>
          <a:xfrm>
            <a:off x="858240" y="5393880"/>
            <a:ext cx="286560" cy="1425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TextShape 1"/>
          <p:cNvSpPr txBox="1"/>
          <p:nvPr/>
        </p:nvSpPr>
        <p:spPr>
          <a:xfrm>
            <a:off x="1963638" y="6511716"/>
            <a:ext cx="52005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622" name="TextShape 2"/>
          <p:cNvSpPr txBox="1"/>
          <p:nvPr/>
        </p:nvSpPr>
        <p:spPr>
          <a:xfrm>
            <a:off x="6424484" y="6355980"/>
            <a:ext cx="2057040" cy="364680"/>
          </a:xfrm>
          <a:prstGeom prst="rect">
            <a:avLst/>
          </a:prstGeom>
          <a:noFill/>
          <a:ln>
            <a:noFill/>
          </a:ln>
        </p:spPr>
        <p:txBody>
          <a:bodyPr anchor="ctr"/>
          <a:lstStyle/>
          <a:p>
            <a:pPr algn="r">
              <a:lnSpc>
                <a:spcPct val="100000"/>
              </a:lnSpc>
            </a:pPr>
            <a:fld id="{9E368701-93D3-4754-98A5-550B59B921F2}" type="slidenum">
              <a:rPr lang="fr-FR" sz="900" b="0" strike="noStrike" spc="-1">
                <a:solidFill>
                  <a:srgbClr val="8B8B8B"/>
                </a:solidFill>
                <a:uFill>
                  <a:solidFill>
                    <a:srgbClr val="FFFFFF"/>
                  </a:solidFill>
                </a:uFill>
                <a:latin typeface="Calibri"/>
              </a:rPr>
              <a:t>53</a:t>
            </a:fld>
            <a:endParaRPr lang="fr-FR" sz="1400" b="0" strike="noStrike" spc="-1">
              <a:solidFill>
                <a:srgbClr val="000000"/>
              </a:solidFill>
              <a:uFill>
                <a:solidFill>
                  <a:srgbClr val="FFFFFF"/>
                </a:solidFill>
              </a:uFill>
              <a:latin typeface="Times New Roman"/>
            </a:endParaRPr>
          </a:p>
        </p:txBody>
      </p:sp>
      <p:pic>
        <p:nvPicPr>
          <p:cNvPr id="623" name="Image 3"/>
          <p:cNvPicPr/>
          <p:nvPr/>
        </p:nvPicPr>
        <p:blipFill>
          <a:blip r:embed="rId2"/>
          <a:stretch/>
        </p:blipFill>
        <p:spPr>
          <a:xfrm>
            <a:off x="1184040" y="43560"/>
            <a:ext cx="6913800" cy="6494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503640" y="1052640"/>
            <a:ext cx="7989480" cy="393840"/>
          </a:xfrm>
          <a:prstGeom prst="rect">
            <a:avLst/>
          </a:prstGeom>
          <a:noFill/>
          <a:ln>
            <a:noFill/>
          </a:ln>
        </p:spPr>
        <p:style>
          <a:lnRef idx="0">
            <a:scrgbClr r="0" g="0" b="0"/>
          </a:lnRef>
          <a:fillRef idx="0">
            <a:scrgbClr r="0" g="0" b="0"/>
          </a:fillRef>
          <a:effectRef idx="0">
            <a:scrgbClr r="0" g="0" b="0"/>
          </a:effectRef>
          <a:fontRef idx="minor"/>
        </p:style>
      </p:sp>
      <p:sp>
        <p:nvSpPr>
          <p:cNvPr id="625" name="CustomShape 2"/>
          <p:cNvSpPr/>
          <p:nvPr/>
        </p:nvSpPr>
        <p:spPr>
          <a:xfrm>
            <a:off x="125640" y="1481760"/>
            <a:ext cx="8890920" cy="4174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dirty="0">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44546A"/>
                </a:solidFill>
                <a:uFill>
                  <a:solidFill>
                    <a:srgbClr val="FFFFFF"/>
                  </a:solidFill>
                </a:uFill>
                <a:latin typeface="Arial"/>
                <a:ea typeface="ヒラギノ角ゴ Pro W3"/>
              </a:rPr>
              <a:t>	</a:t>
            </a:r>
            <a:r>
              <a:rPr lang="fr-FR" sz="2000" b="0" strike="noStrike" spc="-1" dirty="0">
                <a:solidFill>
                  <a:srgbClr val="000000"/>
                </a:solidFill>
                <a:uFill>
                  <a:solidFill>
                    <a:srgbClr val="FFFFFF"/>
                  </a:solidFill>
                </a:uFill>
                <a:latin typeface="Arial"/>
                <a:ea typeface="ヒラギノ角ゴ Pro W3"/>
              </a:rPr>
              <a:t>Les écarts à la norme représentent environ 5 à 10 % des contrôles.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00"/>
                </a:solidFill>
                <a:uFill>
                  <a:solidFill>
                    <a:srgbClr val="FFFFFF"/>
                  </a:solidFill>
                </a:uFill>
                <a:latin typeface="Arial"/>
                <a:ea typeface="ヒラギノ角ゴ Pro W3"/>
              </a:rPr>
              <a:t>	La localisation de ces anomalies dans le fichier de paye est une innovation par rapport à </a:t>
            </a:r>
            <a:r>
              <a:rPr lang="fr-FR" sz="2000" b="0" strike="noStrike" spc="-1" dirty="0" err="1">
                <a:solidFill>
                  <a:srgbClr val="000000"/>
                </a:solidFill>
                <a:uFill>
                  <a:solidFill>
                    <a:srgbClr val="FFFFFF"/>
                  </a:solidFill>
                </a:uFill>
                <a:latin typeface="Arial"/>
                <a:ea typeface="ヒラギノ角ゴ Pro W3"/>
              </a:rPr>
              <a:t>Xemelios</a:t>
            </a:r>
            <a:r>
              <a:rPr lang="fr-FR" sz="2000" b="0"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00"/>
                </a:solidFill>
                <a:uFill>
                  <a:solidFill>
                    <a:srgbClr val="FFFFFF"/>
                  </a:solidFill>
                </a:uFill>
                <a:latin typeface="Arial"/>
                <a:ea typeface="ヒラギノ角ゴ Pro W3"/>
              </a:rPr>
              <a:t>	Certains problèmes peuvent parfois être corrigés grâce à des fonctionnalités de correction (Icône Nettoyer).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2000" b="0" strike="noStrike" spc="-1" dirty="0">
                <a:solidFill>
                  <a:srgbClr val="000000"/>
                </a:solidFill>
                <a:uFill>
                  <a:solidFill>
                    <a:srgbClr val="FFFFFF"/>
                  </a:solidFill>
                </a:uFill>
                <a:latin typeface="Arial"/>
                <a:ea typeface="ヒラギノ角ゴ Pro W3"/>
              </a:rPr>
              <a:t>	Au-delà d’un certain seuil, conséquences évidentes pour l’examen de gestion (fiabilité du compte 64) et / ou la procédure juridictionnelle.</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626" name="CustomShape 3"/>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sp>
      <p:sp>
        <p:nvSpPr>
          <p:cNvPr id="627" name="CustomShape 4"/>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628" name="CustomShape 5"/>
          <p:cNvSpPr/>
          <p:nvPr/>
        </p:nvSpPr>
        <p:spPr>
          <a:xfrm>
            <a:off x="125640" y="332640"/>
            <a:ext cx="8890920" cy="809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Contrôle DE Fiabilité DE LA paye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ET CORRECTIONS AUTOMATISEES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30" name="TextShape 7"/>
          <p:cNvSpPr txBox="1"/>
          <p:nvPr/>
        </p:nvSpPr>
        <p:spPr>
          <a:xfrm>
            <a:off x="6458040" y="6356520"/>
            <a:ext cx="2057040" cy="364680"/>
          </a:xfrm>
          <a:prstGeom prst="rect">
            <a:avLst/>
          </a:prstGeom>
          <a:noFill/>
          <a:ln>
            <a:noFill/>
          </a:ln>
        </p:spPr>
        <p:txBody>
          <a:bodyPr anchor="ctr"/>
          <a:lstStyle/>
          <a:p>
            <a:pPr algn="r">
              <a:lnSpc>
                <a:spcPct val="100000"/>
              </a:lnSpc>
            </a:pPr>
            <a:fld id="{8D1AD6A1-3C62-4FB0-97D1-5E77F3F03FE7}" type="slidenum">
              <a:rPr lang="fr-FR" sz="900" b="0" strike="noStrike" spc="-1">
                <a:solidFill>
                  <a:srgbClr val="8B8B8B"/>
                </a:solidFill>
                <a:uFill>
                  <a:solidFill>
                    <a:srgbClr val="FFFFFF"/>
                  </a:solidFill>
                </a:uFill>
                <a:latin typeface="Calibri"/>
              </a:rPr>
              <a:t>54</a:t>
            </a:fld>
            <a:endParaRPr lang="fr-FR" sz="1400" b="0" strike="noStrike" spc="-1">
              <a:solidFill>
                <a:srgbClr val="000000"/>
              </a:solidFill>
              <a:uFill>
                <a:solidFill>
                  <a:srgbClr val="FFFFFF"/>
                </a:solidFill>
              </a:uFill>
              <a:latin typeface="Times New Roman"/>
            </a:endParaRPr>
          </a:p>
        </p:txBody>
      </p:sp>
      <p:sp>
        <p:nvSpPr>
          <p:cNvPr id="631" name="CustomShape 8"/>
          <p:cNvSpPr/>
          <p:nvPr/>
        </p:nvSpPr>
        <p:spPr>
          <a:xfrm>
            <a:off x="503640" y="276804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2" name="CustomShape 9"/>
          <p:cNvSpPr/>
          <p:nvPr/>
        </p:nvSpPr>
        <p:spPr>
          <a:xfrm>
            <a:off x="503640" y="335760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3" name="CustomShape 10"/>
          <p:cNvSpPr/>
          <p:nvPr/>
        </p:nvSpPr>
        <p:spPr>
          <a:xfrm>
            <a:off x="503640" y="423786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11"/>
          <p:cNvSpPr/>
          <p:nvPr/>
        </p:nvSpPr>
        <p:spPr>
          <a:xfrm>
            <a:off x="503640" y="5126100"/>
            <a:ext cx="406080" cy="145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3"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CustomShape 1"/>
          <p:cNvSpPr/>
          <p:nvPr/>
        </p:nvSpPr>
        <p:spPr>
          <a:xfrm>
            <a:off x="1710000" y="2836440"/>
            <a:ext cx="466200" cy="1742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36" name="CustomShape 2"/>
          <p:cNvSpPr/>
          <p:nvPr/>
        </p:nvSpPr>
        <p:spPr>
          <a:xfrm>
            <a:off x="137520" y="2750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1 : absence Irrégulière de ligne de paye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37" name="TextShape 3"/>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sp>
        <p:nvSpPr>
          <p:cNvPr id="638" name="TextShape 4"/>
          <p:cNvSpPr txBox="1"/>
          <p:nvPr/>
        </p:nvSpPr>
        <p:spPr>
          <a:xfrm>
            <a:off x="6458040" y="6356520"/>
            <a:ext cx="2057040" cy="364680"/>
          </a:xfrm>
          <a:prstGeom prst="rect">
            <a:avLst/>
          </a:prstGeom>
          <a:noFill/>
          <a:ln>
            <a:noFill/>
          </a:ln>
        </p:spPr>
        <p:txBody>
          <a:bodyPr anchor="ctr"/>
          <a:lstStyle/>
          <a:p>
            <a:pPr algn="r">
              <a:lnSpc>
                <a:spcPct val="100000"/>
              </a:lnSpc>
            </a:pPr>
            <a:fld id="{A28F9503-E44E-436E-BE19-0074278F5FBE}" type="slidenum">
              <a:rPr lang="fr-FR" sz="900" b="0" strike="noStrike" spc="-1">
                <a:solidFill>
                  <a:srgbClr val="8B8B8B"/>
                </a:solidFill>
                <a:uFill>
                  <a:solidFill>
                    <a:srgbClr val="FFFFFF"/>
                  </a:solidFill>
                </a:uFill>
                <a:latin typeface="Calibri"/>
              </a:rPr>
              <a:t>55</a:t>
            </a:fld>
            <a:endParaRPr lang="fr-FR" sz="1400" b="0" strike="noStrike" spc="-1">
              <a:solidFill>
                <a:srgbClr val="000000"/>
              </a:solidFill>
              <a:uFill>
                <a:solidFill>
                  <a:srgbClr val="FFFFFF"/>
                </a:solidFill>
              </a:uFill>
              <a:latin typeface="Times New Roman"/>
            </a:endParaRPr>
          </a:p>
        </p:txBody>
      </p:sp>
      <p:pic>
        <p:nvPicPr>
          <p:cNvPr id="639" name="Image 2"/>
          <p:cNvPicPr/>
          <p:nvPr/>
        </p:nvPicPr>
        <p:blipFill>
          <a:blip r:embed="rId2"/>
          <a:srcRect r="12634"/>
          <a:stretch/>
        </p:blipFill>
        <p:spPr>
          <a:xfrm>
            <a:off x="137520" y="1045080"/>
            <a:ext cx="8802360" cy="5666760"/>
          </a:xfrm>
          <a:prstGeom prst="rect">
            <a:avLst/>
          </a:prstGeom>
          <a:ln>
            <a:noFill/>
          </a:ln>
        </p:spPr>
      </p:pic>
      <p:sp>
        <p:nvSpPr>
          <p:cNvPr id="640" name="CustomShape 5"/>
          <p:cNvSpPr/>
          <p:nvPr/>
        </p:nvSpPr>
        <p:spPr>
          <a:xfrm>
            <a:off x="7479000" y="6081480"/>
            <a:ext cx="284400" cy="86040"/>
          </a:xfrm>
          <a:prstGeom prst="rect">
            <a:avLst/>
          </a:prstGeom>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CustomShape 1"/>
          <p:cNvSpPr/>
          <p:nvPr/>
        </p:nvSpPr>
        <p:spPr>
          <a:xfrm>
            <a:off x="457200" y="1604520"/>
            <a:ext cx="8228160" cy="3976200"/>
          </a:xfrm>
          <a:prstGeom prst="rect">
            <a:avLst/>
          </a:prstGeom>
          <a:noFill/>
          <a:ln>
            <a:noFill/>
          </a:ln>
        </p:spPr>
        <p:style>
          <a:lnRef idx="0">
            <a:scrgbClr r="0" g="0" b="0"/>
          </a:lnRef>
          <a:fillRef idx="0">
            <a:scrgbClr r="0" g="0" b="0"/>
          </a:fillRef>
          <a:effectRef idx="0">
            <a:scrgbClr r="0" g="0" b="0"/>
          </a:effectRef>
          <a:fontRef idx="minor"/>
        </p:style>
      </p:sp>
      <p:sp>
        <p:nvSpPr>
          <p:cNvPr id="642" name="CustomShape 2"/>
          <p:cNvSpPr/>
          <p:nvPr/>
        </p:nvSpPr>
        <p:spPr>
          <a:xfrm>
            <a:off x="457200" y="322560"/>
            <a:ext cx="8228160" cy="6145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200" b="0" strike="noStrike" cap="all" spc="-1">
                <a:solidFill>
                  <a:srgbClr val="308087"/>
                </a:solidFill>
                <a:uFill>
                  <a:solidFill>
                    <a:srgbClr val="FFFFFF"/>
                  </a:solidFill>
                </a:uFill>
                <a:latin typeface="Times New Roman"/>
                <a:ea typeface="ヒラギノ角ゴ Pro W3"/>
              </a:rPr>
              <a:t>DIAGNOSTIC 2 : absence Régulière de ligne de paye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43" name="Image 5"/>
          <p:cNvPicPr/>
          <p:nvPr/>
        </p:nvPicPr>
        <p:blipFill>
          <a:blip r:embed="rId2"/>
          <a:srcRect l="1012" t="513" r="4607" b="-513"/>
          <a:stretch/>
        </p:blipFill>
        <p:spPr>
          <a:xfrm>
            <a:off x="119880" y="1233360"/>
            <a:ext cx="8930160" cy="5321880"/>
          </a:xfrm>
          <a:prstGeom prst="rect">
            <a:avLst/>
          </a:prstGeom>
          <a:ln>
            <a:noFill/>
          </a:ln>
        </p:spPr>
      </p:pic>
      <p:sp>
        <p:nvSpPr>
          <p:cNvPr id="645" name="TextShape 4"/>
          <p:cNvSpPr txBox="1"/>
          <p:nvPr/>
        </p:nvSpPr>
        <p:spPr>
          <a:xfrm>
            <a:off x="6458040" y="6356520"/>
            <a:ext cx="2057040" cy="364680"/>
          </a:xfrm>
          <a:prstGeom prst="rect">
            <a:avLst/>
          </a:prstGeom>
          <a:noFill/>
          <a:ln>
            <a:noFill/>
          </a:ln>
        </p:spPr>
        <p:txBody>
          <a:bodyPr anchor="ctr"/>
          <a:lstStyle/>
          <a:p>
            <a:pPr algn="r">
              <a:lnSpc>
                <a:spcPct val="100000"/>
              </a:lnSpc>
            </a:pPr>
            <a:fld id="{5C4731EB-9797-48FF-BFC6-67A90DB521BF}" type="slidenum">
              <a:rPr lang="fr-FR" sz="900" b="0" strike="noStrike" spc="-1">
                <a:solidFill>
                  <a:srgbClr val="8B8B8B"/>
                </a:solidFill>
                <a:uFill>
                  <a:solidFill>
                    <a:srgbClr val="FFFFFF"/>
                  </a:solidFill>
                </a:uFill>
                <a:latin typeface="Calibri"/>
              </a:rPr>
              <a:t>56</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CustomShape 1"/>
          <p:cNvSpPr/>
          <p:nvPr/>
        </p:nvSpPr>
        <p:spPr>
          <a:xfrm>
            <a:off x="655200" y="335520"/>
            <a:ext cx="7942680" cy="6094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47" name="Image 5"/>
          <p:cNvPicPr/>
          <p:nvPr/>
        </p:nvPicPr>
        <p:blipFill>
          <a:blip r:embed="rId2"/>
          <a:srcRect r="14208"/>
          <a:stretch/>
        </p:blipFill>
        <p:spPr>
          <a:xfrm>
            <a:off x="205560" y="1060560"/>
            <a:ext cx="8841600" cy="5796360"/>
          </a:xfrm>
          <a:prstGeom prst="rect">
            <a:avLst/>
          </a:prstGeom>
          <a:ln>
            <a:noFill/>
          </a:ln>
        </p:spPr>
      </p:pic>
      <p:sp>
        <p:nvSpPr>
          <p:cNvPr id="649" name="TextShape 3"/>
          <p:cNvSpPr txBox="1"/>
          <p:nvPr/>
        </p:nvSpPr>
        <p:spPr>
          <a:xfrm>
            <a:off x="6458040" y="6356520"/>
            <a:ext cx="2057040" cy="364680"/>
          </a:xfrm>
          <a:prstGeom prst="rect">
            <a:avLst/>
          </a:prstGeom>
          <a:noFill/>
          <a:ln>
            <a:noFill/>
          </a:ln>
        </p:spPr>
        <p:txBody>
          <a:bodyPr anchor="ctr"/>
          <a:lstStyle/>
          <a:p>
            <a:pPr algn="r">
              <a:lnSpc>
                <a:spcPct val="100000"/>
              </a:lnSpc>
            </a:pPr>
            <a:fld id="{FDC3614C-26B0-46CA-B40E-08038223F235}" type="slidenum">
              <a:rPr lang="fr-FR" sz="900" b="0" strike="noStrike" spc="-1">
                <a:solidFill>
                  <a:srgbClr val="8B8B8B"/>
                </a:solidFill>
                <a:uFill>
                  <a:solidFill>
                    <a:srgbClr val="FFFFFF"/>
                  </a:solidFill>
                </a:uFill>
                <a:latin typeface="Calibri"/>
              </a:rPr>
              <a:t>57</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432000" y="144000"/>
            <a:ext cx="8228160" cy="6559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4 :  AGENT NON Identifié</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51" name="Image 321"/>
          <p:cNvPicPr/>
          <p:nvPr/>
        </p:nvPicPr>
        <p:blipFill>
          <a:blip r:embed="rId2"/>
          <a:srcRect l="-1259" t="73653" r="53785"/>
          <a:stretch/>
        </p:blipFill>
        <p:spPr>
          <a:xfrm>
            <a:off x="1166040" y="4587120"/>
            <a:ext cx="6598440" cy="2192760"/>
          </a:xfrm>
          <a:prstGeom prst="rect">
            <a:avLst/>
          </a:prstGeom>
          <a:ln>
            <a:noFill/>
          </a:ln>
        </p:spPr>
      </p:pic>
      <p:sp>
        <p:nvSpPr>
          <p:cNvPr id="653" name="TextShape 3"/>
          <p:cNvSpPr txBox="1"/>
          <p:nvPr/>
        </p:nvSpPr>
        <p:spPr>
          <a:xfrm>
            <a:off x="6458040" y="6356520"/>
            <a:ext cx="2057040" cy="364680"/>
          </a:xfrm>
          <a:prstGeom prst="rect">
            <a:avLst/>
          </a:prstGeom>
          <a:noFill/>
          <a:ln>
            <a:noFill/>
          </a:ln>
        </p:spPr>
        <p:txBody>
          <a:bodyPr anchor="ctr"/>
          <a:lstStyle/>
          <a:p>
            <a:pPr algn="r">
              <a:lnSpc>
                <a:spcPct val="100000"/>
              </a:lnSpc>
            </a:pPr>
            <a:fld id="{1C5B3B2D-4C93-428A-9F8D-EA26E161D06B}" type="slidenum">
              <a:rPr lang="fr-FR" sz="900" b="0" strike="noStrike" spc="-1">
                <a:solidFill>
                  <a:srgbClr val="8B8B8B"/>
                </a:solidFill>
                <a:uFill>
                  <a:solidFill>
                    <a:srgbClr val="FFFFFF"/>
                  </a:solidFill>
                </a:uFill>
                <a:latin typeface="Calibri"/>
              </a:rPr>
              <a:t>58</a:t>
            </a:fld>
            <a:endParaRPr lang="fr-FR" sz="1400" b="0" strike="noStrike" spc="-1">
              <a:solidFill>
                <a:srgbClr val="000000"/>
              </a:solidFill>
              <a:uFill>
                <a:solidFill>
                  <a:srgbClr val="FFFFFF"/>
                </a:solidFill>
              </a:uFill>
              <a:latin typeface="Times New Roman"/>
            </a:endParaRPr>
          </a:p>
        </p:txBody>
      </p:sp>
      <p:pic>
        <p:nvPicPr>
          <p:cNvPr id="654" name="Image 6"/>
          <p:cNvPicPr/>
          <p:nvPr/>
        </p:nvPicPr>
        <p:blipFill>
          <a:blip r:embed="rId2"/>
          <a:srcRect l="45049" t="26587" r="37701" b="50556"/>
          <a:stretch/>
        </p:blipFill>
        <p:spPr>
          <a:xfrm>
            <a:off x="1478160" y="974880"/>
            <a:ext cx="5068080" cy="3279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Image 4"/>
          <p:cNvPicPr/>
          <p:nvPr/>
        </p:nvPicPr>
        <p:blipFill>
          <a:blip r:embed="rId2"/>
          <a:srcRect r="7908"/>
          <a:stretch/>
        </p:blipFill>
        <p:spPr>
          <a:xfrm>
            <a:off x="101160" y="1050120"/>
            <a:ext cx="8940600" cy="5460480"/>
          </a:xfrm>
          <a:prstGeom prst="rect">
            <a:avLst/>
          </a:prstGeom>
          <a:ln>
            <a:noFill/>
          </a:ln>
        </p:spPr>
      </p:pic>
      <p:sp>
        <p:nvSpPr>
          <p:cNvPr id="656" name="CustomShape 1"/>
          <p:cNvSpPr/>
          <p:nvPr/>
        </p:nvSpPr>
        <p:spPr>
          <a:xfrm>
            <a:off x="457200" y="274320"/>
            <a:ext cx="8228160" cy="6559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5 : Caractère ILLICITE – à NETTOYER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57" name="TextShape 2"/>
          <p:cNvSpPr txBox="1"/>
          <p:nvPr/>
        </p:nvSpPr>
        <p:spPr>
          <a:xfrm>
            <a:off x="1853861" y="6538860"/>
            <a:ext cx="511739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658" name="TextShape 3"/>
          <p:cNvSpPr txBox="1"/>
          <p:nvPr/>
        </p:nvSpPr>
        <p:spPr>
          <a:xfrm>
            <a:off x="6458040" y="6356520"/>
            <a:ext cx="2057040" cy="364680"/>
          </a:xfrm>
          <a:prstGeom prst="rect">
            <a:avLst/>
          </a:prstGeom>
          <a:noFill/>
          <a:ln>
            <a:noFill/>
          </a:ln>
        </p:spPr>
        <p:txBody>
          <a:bodyPr anchor="ctr"/>
          <a:lstStyle/>
          <a:p>
            <a:pPr algn="r">
              <a:lnSpc>
                <a:spcPct val="100000"/>
              </a:lnSpc>
            </a:pPr>
            <a:fld id="{D882D00E-E318-4083-A2F8-54AB2B8361A5}" type="slidenum">
              <a:rPr lang="fr-FR" sz="900" b="0" strike="noStrike" spc="-1">
                <a:solidFill>
                  <a:srgbClr val="8B8B8B"/>
                </a:solidFill>
                <a:uFill>
                  <a:solidFill>
                    <a:srgbClr val="FFFFFF"/>
                  </a:solidFill>
                </a:uFill>
                <a:latin typeface="Calibri"/>
              </a:rPr>
              <a:t>59</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457200" y="274680"/>
            <a:ext cx="8228160" cy="1141560"/>
          </a:xfrm>
          <a:prstGeom prst="rect">
            <a:avLst/>
          </a:prstGeom>
          <a:noFill/>
          <a:ln>
            <a:noFill/>
          </a:ln>
        </p:spPr>
        <p:style>
          <a:lnRef idx="0">
            <a:scrgbClr r="0" g="0" b="0"/>
          </a:lnRef>
          <a:fillRef idx="0">
            <a:scrgbClr r="0" g="0" b="0"/>
          </a:fillRef>
          <a:effectRef idx="0">
            <a:scrgbClr r="0" g="0" b="0"/>
          </a:effectRef>
          <a:fontRef idx="minor"/>
        </p:style>
      </p:sp>
      <p:sp>
        <p:nvSpPr>
          <p:cNvPr id="185" name="CustomShape 2"/>
          <p:cNvSpPr/>
          <p:nvPr/>
        </p:nvSpPr>
        <p:spPr>
          <a:xfrm>
            <a:off x="6553080" y="6356520"/>
            <a:ext cx="2132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38B4C9A-8F80-45FB-B607-FA1249BF9540}" type="slidenum">
              <a:rPr lang="fr-FR" sz="12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186" name="CustomShape 3"/>
          <p:cNvSpPr/>
          <p:nvPr/>
        </p:nvSpPr>
        <p:spPr>
          <a:xfrm>
            <a:off x="163800" y="1700640"/>
            <a:ext cx="3916080" cy="14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Pour éteindre le PC, cliquer sur le menu K, entouré en bleu,</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800" b="1" strike="noStrike" spc="-1">
                <a:solidFill>
                  <a:srgbClr val="000000"/>
                </a:solidFill>
                <a:uFill>
                  <a:solidFill>
                    <a:srgbClr val="FFFFFF"/>
                  </a:solidFill>
                </a:uFill>
                <a:latin typeface="Calibri"/>
                <a:ea typeface="DejaVu Sans"/>
              </a:rPr>
              <a:t>Quitter,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600" b="1" strike="noStrike" spc="-1">
                <a:solidFill>
                  <a:srgbClr val="000000"/>
                </a:solidFill>
                <a:uFill>
                  <a:solidFill>
                    <a:srgbClr val="FFFFFF"/>
                  </a:solidFill>
                </a:uFill>
                <a:latin typeface="Calibri"/>
                <a:ea typeface="DejaVu Sans"/>
              </a:rPr>
              <a:t>É</a:t>
            </a:r>
            <a:r>
              <a:rPr lang="fr-FR" sz="1800" b="1" strike="noStrike" spc="-1">
                <a:solidFill>
                  <a:srgbClr val="000000"/>
                </a:solidFill>
                <a:uFill>
                  <a:solidFill>
                    <a:srgbClr val="FFFFFF"/>
                  </a:solidFill>
                </a:uFill>
                <a:latin typeface="Calibri"/>
                <a:ea typeface="DejaVu Sans"/>
              </a:rPr>
              <a:t>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187" name="Picture 2"/>
          <p:cNvPicPr/>
          <p:nvPr/>
        </p:nvPicPr>
        <p:blipFill>
          <a:blip r:embed="rId2"/>
          <a:srcRect l="-1924" t="67034" r="71758"/>
          <a:stretch/>
        </p:blipFill>
        <p:spPr>
          <a:xfrm>
            <a:off x="3832920" y="67320"/>
            <a:ext cx="5310720" cy="3612240"/>
          </a:xfrm>
          <a:prstGeom prst="rect">
            <a:avLst/>
          </a:prstGeom>
          <a:ln>
            <a:noFill/>
          </a:ln>
        </p:spPr>
      </p:pic>
      <p:sp>
        <p:nvSpPr>
          <p:cNvPr id="188" name="CustomShape 4"/>
          <p:cNvSpPr/>
          <p:nvPr/>
        </p:nvSpPr>
        <p:spPr>
          <a:xfrm>
            <a:off x="3630960" y="3048480"/>
            <a:ext cx="1270080" cy="63108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9" name="CustomShape 5"/>
          <p:cNvSpPr/>
          <p:nvPr/>
        </p:nvSpPr>
        <p:spPr>
          <a:xfrm>
            <a:off x="250200" y="4385880"/>
            <a:ext cx="4999320" cy="17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Puis confirmer en cliquant sur </a:t>
            </a:r>
            <a:r>
              <a:rPr lang="fr-FR" sz="1800" b="1" strike="noStrike" spc="-1">
                <a:solidFill>
                  <a:srgbClr val="000000"/>
                </a:solidFill>
                <a:uFill>
                  <a:solidFill>
                    <a:srgbClr val="FFFFFF"/>
                  </a:solidFill>
                </a:uFill>
                <a:latin typeface="Calibri"/>
                <a:ea typeface="DejaVu Sans"/>
              </a:rPr>
              <a:t>Shutdown</a:t>
            </a:r>
            <a:r>
              <a:rPr lang="fr-FR" sz="1800" b="0" strike="noStrike" spc="-1">
                <a:solidFill>
                  <a:srgbClr val="000000"/>
                </a:solidFill>
                <a:uFill>
                  <a:solidFill>
                    <a:srgbClr val="FFFFFF"/>
                  </a:solidFill>
                </a:uFill>
                <a:latin typeface="Calibri"/>
                <a:ea typeface="DejaVu Sans"/>
              </a:rPr>
              <a:t>.</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(Éteindre).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A l’arrêt, retirer la clé, qui peut être utilisée sur PC Windows.</a:t>
            </a:r>
            <a:endParaRPr lang="fr-FR" sz="1800" b="0" strike="noStrike" spc="-1">
              <a:solidFill>
                <a:srgbClr val="000000"/>
              </a:solidFill>
              <a:uFill>
                <a:solidFill>
                  <a:srgbClr val="FFFFFF"/>
                </a:solidFill>
              </a:uFill>
              <a:latin typeface="Arial"/>
            </a:endParaRPr>
          </a:p>
        </p:txBody>
      </p:sp>
      <p:sp>
        <p:nvSpPr>
          <p:cNvPr id="190" name="CustomShape 6"/>
          <p:cNvSpPr/>
          <p:nvPr/>
        </p:nvSpPr>
        <p:spPr>
          <a:xfrm>
            <a:off x="0" y="337320"/>
            <a:ext cx="383148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éteindre le pc</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191" name="Image 13"/>
          <p:cNvPicPr/>
          <p:nvPr/>
        </p:nvPicPr>
        <p:blipFill>
          <a:blip r:embed="rId3"/>
          <a:srcRect l="22248" t="12661" r="21602" b="19313"/>
          <a:stretch/>
        </p:blipFill>
        <p:spPr>
          <a:xfrm>
            <a:off x="5285160" y="4063680"/>
            <a:ext cx="3756600" cy="2559600"/>
          </a:xfrm>
          <a:prstGeom prst="rect">
            <a:avLst/>
          </a:prstGeom>
          <a:ln>
            <a:noFill/>
          </a:ln>
        </p:spPr>
      </p:pic>
      <p:sp>
        <p:nvSpPr>
          <p:cNvPr id="192" name="CustomShape 7"/>
          <p:cNvSpPr/>
          <p:nvPr/>
        </p:nvSpPr>
        <p:spPr>
          <a:xfrm>
            <a:off x="4330440" y="4580640"/>
            <a:ext cx="3036240" cy="983160"/>
          </a:xfrm>
          <a:custGeom>
            <a:avLst/>
            <a:gdLst/>
            <a:ahLst/>
            <a:cxnLst/>
            <a:rect l="l" t="t" r="r" b="b"/>
            <a:pathLst>
              <a:path w="21600" h="21600">
                <a:moveTo>
                  <a:pt x="0" y="0"/>
                </a:moveTo>
                <a:lnTo>
                  <a:pt x="21600" y="21600"/>
                </a:lnTo>
              </a:path>
            </a:pathLst>
          </a:custGeom>
          <a:noFill/>
          <a:ln w="34920">
            <a:solidFill>
              <a:schemeClr val="accent2"/>
            </a:solidFill>
            <a:round/>
            <a:tailEnd type="triangle" w="lg" len="med"/>
          </a:ln>
        </p:spPr>
        <p:style>
          <a:lnRef idx="1">
            <a:schemeClr val="accent1"/>
          </a:lnRef>
          <a:fillRef idx="0">
            <a:schemeClr val="accent1"/>
          </a:fillRef>
          <a:effectRef idx="0">
            <a:schemeClr val="accent1"/>
          </a:effectRef>
          <a:fontRef idx="minor"/>
        </p:style>
      </p:sp>
      <p:sp>
        <p:nvSpPr>
          <p:cNvPr id="11" name="TextShape 1"/>
          <p:cNvSpPr txBox="1"/>
          <p:nvPr/>
        </p:nvSpPr>
        <p:spPr>
          <a:xfrm>
            <a:off x="283860" y="64409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CustomShape 1"/>
          <p:cNvSpPr/>
          <p:nvPr/>
        </p:nvSpPr>
        <p:spPr>
          <a:xfrm>
            <a:off x="457200" y="274320"/>
            <a:ext cx="8228160" cy="6559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6 :  SAUTS DE LIGNE - NETTOYAGE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60" name="TextShape 2"/>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sp>
        <p:nvSpPr>
          <p:cNvPr id="661" name="TextShape 3"/>
          <p:cNvSpPr txBox="1"/>
          <p:nvPr/>
        </p:nvSpPr>
        <p:spPr>
          <a:xfrm>
            <a:off x="6458040" y="6356520"/>
            <a:ext cx="2057040" cy="364680"/>
          </a:xfrm>
          <a:prstGeom prst="rect">
            <a:avLst/>
          </a:prstGeom>
          <a:noFill/>
          <a:ln>
            <a:noFill/>
          </a:ln>
        </p:spPr>
        <p:txBody>
          <a:bodyPr anchor="ctr"/>
          <a:lstStyle/>
          <a:p>
            <a:pPr algn="r">
              <a:lnSpc>
                <a:spcPct val="100000"/>
              </a:lnSpc>
            </a:pPr>
            <a:fld id="{483B4666-1751-4F5F-A2D1-77B105B82EC5}" type="slidenum">
              <a:rPr lang="fr-FR" sz="900" b="0" strike="noStrike" spc="-1">
                <a:solidFill>
                  <a:srgbClr val="8B8B8B"/>
                </a:solidFill>
                <a:uFill>
                  <a:solidFill>
                    <a:srgbClr val="FFFFFF"/>
                  </a:solidFill>
                </a:uFill>
                <a:latin typeface="Calibri"/>
              </a:rPr>
              <a:t>60</a:t>
            </a:fld>
            <a:endParaRPr lang="fr-FR" sz="1400" b="0" strike="noStrike" spc="-1">
              <a:solidFill>
                <a:srgbClr val="000000"/>
              </a:solidFill>
              <a:uFill>
                <a:solidFill>
                  <a:srgbClr val="FFFFFF"/>
                </a:solidFill>
              </a:uFill>
              <a:latin typeface="Times New Roman"/>
            </a:endParaRPr>
          </a:p>
        </p:txBody>
      </p:sp>
      <p:pic>
        <p:nvPicPr>
          <p:cNvPr id="662" name="Image 3"/>
          <p:cNvPicPr/>
          <p:nvPr/>
        </p:nvPicPr>
        <p:blipFill>
          <a:blip r:embed="rId2"/>
          <a:srcRect r="17784"/>
          <a:stretch/>
        </p:blipFill>
        <p:spPr>
          <a:xfrm>
            <a:off x="239040" y="998280"/>
            <a:ext cx="8565120" cy="5859360"/>
          </a:xfrm>
          <a:prstGeom prst="rect">
            <a:avLst/>
          </a:prstGeom>
          <a:ln>
            <a:noFill/>
          </a:ln>
        </p:spPr>
      </p:pic>
      <p:sp>
        <p:nvSpPr>
          <p:cNvPr id="663" name="CustomShape 4"/>
          <p:cNvSpPr/>
          <p:nvPr/>
        </p:nvSpPr>
        <p:spPr>
          <a:xfrm>
            <a:off x="7213680" y="480060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4" name="CustomShape 5"/>
          <p:cNvSpPr/>
          <p:nvPr/>
        </p:nvSpPr>
        <p:spPr>
          <a:xfrm>
            <a:off x="7334280" y="486864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5" name="CustomShape 6"/>
          <p:cNvSpPr/>
          <p:nvPr/>
        </p:nvSpPr>
        <p:spPr>
          <a:xfrm>
            <a:off x="7350120" y="5037480"/>
            <a:ext cx="38052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6" name="CustomShape 7"/>
          <p:cNvSpPr/>
          <p:nvPr/>
        </p:nvSpPr>
        <p:spPr>
          <a:xfrm>
            <a:off x="7365960" y="49528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67" name="CustomShape 8"/>
          <p:cNvSpPr/>
          <p:nvPr/>
        </p:nvSpPr>
        <p:spPr>
          <a:xfrm>
            <a:off x="7334280" y="556272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68" name="CustomShape 9"/>
          <p:cNvSpPr/>
          <p:nvPr/>
        </p:nvSpPr>
        <p:spPr>
          <a:xfrm>
            <a:off x="7486560" y="541944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69" name="CustomShape 10"/>
          <p:cNvSpPr/>
          <p:nvPr/>
        </p:nvSpPr>
        <p:spPr>
          <a:xfrm>
            <a:off x="7151760" y="549108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0" name="CustomShape 11"/>
          <p:cNvSpPr/>
          <p:nvPr/>
        </p:nvSpPr>
        <p:spPr>
          <a:xfrm>
            <a:off x="7486560" y="5333400"/>
            <a:ext cx="792720" cy="45360"/>
          </a:xfrm>
          <a:prstGeom prst="rect">
            <a:avLst/>
          </a:prstGeom>
          <a:ln/>
        </p:spPr>
        <p:style>
          <a:lnRef idx="2">
            <a:schemeClr val="accent1">
              <a:shade val="50000"/>
            </a:schemeClr>
          </a:lnRef>
          <a:fillRef idx="1">
            <a:schemeClr val="accent1"/>
          </a:fillRef>
          <a:effectRef idx="0">
            <a:schemeClr val="accent1"/>
          </a:effectRef>
          <a:fontRef idx="minor"/>
        </p:style>
      </p:sp>
      <p:sp>
        <p:nvSpPr>
          <p:cNvPr id="671" name="CustomShape 12"/>
          <p:cNvSpPr/>
          <p:nvPr/>
        </p:nvSpPr>
        <p:spPr>
          <a:xfrm>
            <a:off x="7273800" y="479340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2" name="CustomShape 13"/>
          <p:cNvSpPr/>
          <p:nvPr/>
        </p:nvSpPr>
        <p:spPr>
          <a:xfrm>
            <a:off x="7394400" y="48610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3" name="CustomShape 14"/>
          <p:cNvSpPr/>
          <p:nvPr/>
        </p:nvSpPr>
        <p:spPr>
          <a:xfrm>
            <a:off x="7410600" y="5030280"/>
            <a:ext cx="38052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4" name="CustomShape 15"/>
          <p:cNvSpPr/>
          <p:nvPr/>
        </p:nvSpPr>
        <p:spPr>
          <a:xfrm>
            <a:off x="7426440" y="4945680"/>
            <a:ext cx="364680" cy="63000"/>
          </a:xfrm>
          <a:prstGeom prst="rect">
            <a:avLst/>
          </a:prstGeom>
          <a:ln/>
        </p:spPr>
        <p:style>
          <a:lnRef idx="2">
            <a:schemeClr val="accent1">
              <a:shade val="50000"/>
            </a:schemeClr>
          </a:lnRef>
          <a:fillRef idx="1">
            <a:schemeClr val="accent1"/>
          </a:fillRef>
          <a:effectRef idx="0">
            <a:schemeClr val="accent1"/>
          </a:effectRef>
          <a:fontRef idx="minor"/>
        </p:style>
      </p:sp>
      <p:sp>
        <p:nvSpPr>
          <p:cNvPr id="675" name="CustomShape 16"/>
          <p:cNvSpPr/>
          <p:nvPr/>
        </p:nvSpPr>
        <p:spPr>
          <a:xfrm>
            <a:off x="7547040" y="541188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6" name="CustomShape 17"/>
          <p:cNvSpPr/>
          <p:nvPr/>
        </p:nvSpPr>
        <p:spPr>
          <a:xfrm>
            <a:off x="7211880" y="5483520"/>
            <a:ext cx="244080" cy="52200"/>
          </a:xfrm>
          <a:prstGeom prst="rect">
            <a:avLst/>
          </a:prstGeom>
          <a:ln/>
        </p:spPr>
        <p:style>
          <a:lnRef idx="2">
            <a:schemeClr val="accent1">
              <a:shade val="50000"/>
            </a:schemeClr>
          </a:lnRef>
          <a:fillRef idx="1">
            <a:schemeClr val="accent1"/>
          </a:fillRef>
          <a:effectRef idx="0">
            <a:schemeClr val="accent1"/>
          </a:effectRef>
          <a:fontRef idx="minor"/>
        </p:style>
      </p:sp>
      <p:sp>
        <p:nvSpPr>
          <p:cNvPr id="677" name="CustomShape 18"/>
          <p:cNvSpPr/>
          <p:nvPr/>
        </p:nvSpPr>
        <p:spPr>
          <a:xfrm>
            <a:off x="7547040" y="5326200"/>
            <a:ext cx="792720" cy="45360"/>
          </a:xfrm>
          <a:prstGeom prst="rect">
            <a:avLst/>
          </a:prstGeom>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CustomShape 1"/>
          <p:cNvSpPr/>
          <p:nvPr/>
        </p:nvSpPr>
        <p:spPr>
          <a:xfrm>
            <a:off x="457200" y="274320"/>
            <a:ext cx="8228160" cy="445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L’édition des JOURNAUX DIAGNOSTICS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79" name="Image 678"/>
          <p:cNvPicPr/>
          <p:nvPr/>
        </p:nvPicPr>
        <p:blipFill>
          <a:blip r:embed="rId2"/>
          <a:srcRect t="68751" r="73402"/>
          <a:stretch/>
        </p:blipFill>
        <p:spPr>
          <a:xfrm>
            <a:off x="5040000" y="948600"/>
            <a:ext cx="3943800" cy="2579400"/>
          </a:xfrm>
          <a:prstGeom prst="rect">
            <a:avLst/>
          </a:prstGeom>
          <a:ln>
            <a:solidFill>
              <a:srgbClr val="3465A4"/>
            </a:solidFill>
          </a:ln>
        </p:spPr>
      </p:pic>
      <p:sp>
        <p:nvSpPr>
          <p:cNvPr id="680" name="TextShape 2"/>
          <p:cNvSpPr txBox="1"/>
          <p:nvPr/>
        </p:nvSpPr>
        <p:spPr>
          <a:xfrm>
            <a:off x="216000" y="1008000"/>
            <a:ext cx="4824000" cy="1882080"/>
          </a:xfrm>
          <a:prstGeom prst="rect">
            <a:avLst/>
          </a:prstGeom>
          <a:noFill/>
          <a:ln>
            <a:noFill/>
          </a:ln>
        </p:spPr>
        <p:txBody>
          <a:bodyPr lIns="90000" tIns="45000" rIns="90000" bIns="45000"/>
          <a:lstStyle/>
          <a:p>
            <a:r>
              <a:rPr lang="fr-FR" sz="1600" b="0" strike="noStrike" spc="-1">
                <a:solidFill>
                  <a:srgbClr val="000000"/>
                </a:solidFill>
                <a:uFill>
                  <a:solidFill>
                    <a:srgbClr val="FFFFFF"/>
                  </a:solidFill>
                </a:uFill>
                <a:latin typeface="Arial"/>
              </a:rPr>
              <a:t>Se placer sur l’onglet Console.</a:t>
            </a:r>
          </a:p>
          <a:p>
            <a:endParaRPr lang="fr-FR" sz="1600" b="0" strike="noStrike" spc="-1">
              <a:solidFill>
                <a:srgbClr val="000000"/>
              </a:solidFill>
              <a:uFill>
                <a:solidFill>
                  <a:srgbClr val="FFFFFF"/>
                </a:solidFill>
              </a:uFill>
              <a:latin typeface="Arial"/>
            </a:endParaRPr>
          </a:p>
          <a:p>
            <a:r>
              <a:rPr lang="fr-FR" sz="1600" b="0" strike="noStrike" spc="-1">
                <a:solidFill>
                  <a:srgbClr val="000000"/>
                </a:solidFill>
                <a:uFill>
                  <a:solidFill>
                    <a:srgbClr val="FFFFFF"/>
                  </a:solidFill>
                </a:uFill>
                <a:latin typeface="Arial"/>
              </a:rPr>
              <a:t>Cliquer sur l’icône</a:t>
            </a:r>
          </a:p>
        </p:txBody>
      </p:sp>
      <p:pic>
        <p:nvPicPr>
          <p:cNvPr id="681" name="Image 680"/>
          <p:cNvPicPr/>
          <p:nvPr/>
        </p:nvPicPr>
        <p:blipFill>
          <a:blip r:embed="rId3"/>
          <a:stretch/>
        </p:blipFill>
        <p:spPr>
          <a:xfrm>
            <a:off x="2376000" y="1440000"/>
            <a:ext cx="360000" cy="360000"/>
          </a:xfrm>
          <a:prstGeom prst="rect">
            <a:avLst/>
          </a:prstGeom>
          <a:ln>
            <a:solidFill>
              <a:srgbClr val="3465A4"/>
            </a:solidFill>
          </a:ln>
        </p:spPr>
      </p:pic>
      <p:sp>
        <p:nvSpPr>
          <p:cNvPr id="682" name="TextShape 3"/>
          <p:cNvSpPr txBox="1"/>
          <p:nvPr/>
        </p:nvSpPr>
        <p:spPr>
          <a:xfrm>
            <a:off x="216000" y="1872000"/>
            <a:ext cx="4752000" cy="648000"/>
          </a:xfrm>
          <a:prstGeom prst="rect">
            <a:avLst/>
          </a:prstGeom>
          <a:noFill/>
          <a:ln>
            <a:noFill/>
          </a:ln>
        </p:spPr>
        <p:txBody>
          <a:bodyPr lIns="90000" tIns="45000" rIns="90000" bIns="45000"/>
          <a:lstStyle/>
          <a:p>
            <a:r>
              <a:rPr lang="fr-FR" sz="1600" b="0" strike="noStrike" spc="-1">
                <a:solidFill>
                  <a:srgbClr val="000000"/>
                </a:solidFill>
                <a:uFill>
                  <a:solidFill>
                    <a:srgbClr val="FFFFFF"/>
                  </a:solidFill>
                </a:uFill>
                <a:latin typeface="Arial"/>
              </a:rPr>
              <a:t>Un navigateur internet se lance et affiche les journaux au format HTML. </a:t>
            </a:r>
          </a:p>
        </p:txBody>
      </p:sp>
      <p:pic>
        <p:nvPicPr>
          <p:cNvPr id="683" name="Image 682"/>
          <p:cNvPicPr/>
          <p:nvPr/>
        </p:nvPicPr>
        <p:blipFill>
          <a:blip r:embed="rId4"/>
          <a:srcRect r="42694" b="53705"/>
          <a:stretch/>
        </p:blipFill>
        <p:spPr>
          <a:xfrm>
            <a:off x="3312000" y="3744000"/>
            <a:ext cx="5832000" cy="2732760"/>
          </a:xfrm>
          <a:prstGeom prst="rect">
            <a:avLst/>
          </a:prstGeom>
          <a:ln>
            <a:solidFill>
              <a:srgbClr val="3465A4"/>
            </a:solidFill>
          </a:ln>
        </p:spPr>
      </p:pic>
      <p:sp>
        <p:nvSpPr>
          <p:cNvPr id="684" name="TextShape 4"/>
          <p:cNvSpPr txBox="1"/>
          <p:nvPr/>
        </p:nvSpPr>
        <p:spPr>
          <a:xfrm>
            <a:off x="216000" y="2462040"/>
            <a:ext cx="2952000" cy="3364200"/>
          </a:xfrm>
          <a:prstGeom prst="rect">
            <a:avLst/>
          </a:prstGeom>
          <a:noFill/>
          <a:ln>
            <a:noFill/>
          </a:ln>
        </p:spPr>
        <p:txBody>
          <a:bodyPr lIns="90000" tIns="45000" rIns="90000" bIns="45000"/>
          <a:lstStyle/>
          <a:p>
            <a:r>
              <a:rPr lang="fr-FR" sz="1600" b="0" strike="noStrike" spc="-1" dirty="0">
                <a:solidFill>
                  <a:srgbClr val="000000"/>
                </a:solidFill>
                <a:uFill>
                  <a:solidFill>
                    <a:srgbClr val="FFFFFF"/>
                  </a:solidFill>
                </a:uFill>
                <a:latin typeface="Arial"/>
              </a:rPr>
              <a:t>Il est possible de les enregistrer.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300" b="0" strike="noStrike" spc="-1" dirty="0">
                <a:solidFill>
                  <a:srgbClr val="000000"/>
                </a:solidFill>
                <a:uFill>
                  <a:solidFill>
                    <a:srgbClr val="FFFFFF"/>
                  </a:solidFill>
                </a:uFill>
                <a:latin typeface="Arial"/>
              </a:rPr>
              <a:t>Faire : Fichier &gt; Enregistrer sous…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600" b="0" strike="noStrike" spc="-1" dirty="0">
                <a:solidFill>
                  <a:srgbClr val="000000"/>
                </a:solidFill>
                <a:uFill>
                  <a:solidFill>
                    <a:srgbClr val="FFFFFF"/>
                  </a:solidFill>
                </a:uFill>
                <a:latin typeface="Arial"/>
              </a:rPr>
              <a:t>Par défaut le chemin du journal est :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600" b="0" strike="noStrike" spc="-1" dirty="0">
                <a:solidFill>
                  <a:srgbClr val="000000"/>
                </a:solidFill>
                <a:uFill>
                  <a:solidFill>
                    <a:srgbClr val="FFFFFF"/>
                  </a:solidFill>
                </a:uFill>
                <a:latin typeface="Arial"/>
              </a:rPr>
              <a:t>   </a:t>
            </a:r>
            <a:r>
              <a:rPr lang="fr-FR" sz="1300" b="0" strike="noStrike" spc="-1" dirty="0">
                <a:solidFill>
                  <a:srgbClr val="000000"/>
                </a:solidFill>
                <a:uFill>
                  <a:solidFill>
                    <a:srgbClr val="FFFFFF"/>
                  </a:solidFill>
                </a:uFill>
                <a:latin typeface="Arial"/>
              </a:rPr>
              <a:t>.local/</a:t>
            </a:r>
            <a:r>
              <a:rPr lang="fr-FR" sz="1300" b="0" strike="noStrike" spc="-1" dirty="0" err="1">
                <a:solidFill>
                  <a:srgbClr val="000000"/>
                </a:solidFill>
                <a:uFill>
                  <a:solidFill>
                    <a:srgbClr val="FFFFFF"/>
                  </a:solidFill>
                </a:uFill>
                <a:latin typeface="Arial"/>
              </a:rPr>
              <a:t>share</a:t>
            </a:r>
            <a:r>
              <a:rPr lang="fr-FR" sz="1300" b="0" strike="noStrike" spc="-1" dirty="0">
                <a:solidFill>
                  <a:srgbClr val="000000"/>
                </a:solidFill>
                <a:uFill>
                  <a:solidFill>
                    <a:srgbClr val="FFFFFF"/>
                  </a:solidFill>
                </a:uFill>
                <a:latin typeface="Arial"/>
              </a:rPr>
              <a:t>/</a:t>
            </a:r>
            <a:r>
              <a:rPr lang="fr-FR" sz="1300" b="0" strike="noStrike" spc="-1" dirty="0" err="1">
                <a:solidFill>
                  <a:srgbClr val="000000"/>
                </a:solidFill>
                <a:uFill>
                  <a:solidFill>
                    <a:srgbClr val="FFFFFF"/>
                  </a:solidFill>
                </a:uFill>
                <a:latin typeface="Arial"/>
              </a:rPr>
              <a:t>Altair</a:t>
            </a:r>
            <a:r>
              <a:rPr lang="fr-FR" sz="1300" b="0" strike="noStrike" spc="-1" dirty="0">
                <a:solidFill>
                  <a:srgbClr val="000000"/>
                </a:solidFill>
                <a:uFill>
                  <a:solidFill>
                    <a:srgbClr val="FFFFFF"/>
                  </a:solidFill>
                </a:uFill>
                <a:latin typeface="Arial"/>
              </a:rPr>
              <a:t>/log.html</a:t>
            </a:r>
            <a:r>
              <a:rPr lang="fr-FR" sz="1600" b="0" strike="noStrike" spc="-1" dirty="0">
                <a:solidFill>
                  <a:srgbClr val="000000"/>
                </a:solidFill>
                <a:uFill>
                  <a:solidFill>
                    <a:srgbClr val="FFFFFF"/>
                  </a:solidFill>
                </a:uFill>
                <a:latin typeface="Arial"/>
              </a:rPr>
              <a:t>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600" spc="-1" dirty="0">
                <a:solidFill>
                  <a:srgbClr val="000000"/>
                </a:solidFill>
                <a:uFill>
                  <a:solidFill>
                    <a:srgbClr val="FFFFFF"/>
                  </a:solidFill>
                </a:uFill>
              </a:rPr>
              <a:t>Pour effacer les journaux diagnostics, cliquer sur </a:t>
            </a:r>
            <a:r>
              <a:rPr lang="fr-FR" sz="1600" spc="-1" dirty="0" smtClean="0">
                <a:solidFill>
                  <a:srgbClr val="000000"/>
                </a:solidFill>
                <a:uFill>
                  <a:solidFill>
                    <a:srgbClr val="FFFFFF"/>
                  </a:solidFill>
                </a:uFill>
              </a:rPr>
              <a:t>l’icône</a:t>
            </a:r>
          </a:p>
          <a:p>
            <a:endParaRPr lang="fr-FR" sz="1600" spc="-1" dirty="0">
              <a:solidFill>
                <a:srgbClr val="000000"/>
              </a:solidFill>
              <a:uFill>
                <a:solidFill>
                  <a:srgbClr val="FFFFFF"/>
                </a:solidFill>
              </a:uFill>
            </a:endParaRPr>
          </a:p>
          <a:p>
            <a:endParaRPr lang="fr-FR" sz="1600" spc="-1" dirty="0" smtClean="0">
              <a:solidFill>
                <a:srgbClr val="000000"/>
              </a:solidFill>
              <a:uFill>
                <a:solidFill>
                  <a:srgbClr val="FFFFFF"/>
                </a:solidFill>
              </a:uFill>
            </a:endParaRPr>
          </a:p>
          <a:p>
            <a:r>
              <a:rPr lang="fr-FR" sz="1600" b="0" strike="noStrike" spc="-1" dirty="0" smtClean="0">
                <a:solidFill>
                  <a:srgbClr val="000000"/>
                </a:solidFill>
                <a:uFill>
                  <a:solidFill>
                    <a:srgbClr val="FFFFFF"/>
                  </a:solidFill>
                </a:uFill>
                <a:latin typeface="Arial"/>
              </a:rPr>
              <a:t>dans le dossier utilisateur.</a:t>
            </a:r>
            <a:endParaRPr lang="fr-FR" sz="1800" b="0" strike="noStrike" spc="-1" dirty="0">
              <a:solidFill>
                <a:srgbClr val="000000"/>
              </a:solidFill>
              <a:uFill>
                <a:solidFill>
                  <a:srgbClr val="FFFFFF"/>
                </a:solidFill>
              </a:uFill>
              <a:latin typeface="Arial"/>
            </a:endParaRPr>
          </a:p>
        </p:txBody>
      </p:sp>
      <p:pic>
        <p:nvPicPr>
          <p:cNvPr id="686" name="Image 685"/>
          <p:cNvPicPr/>
          <p:nvPr/>
        </p:nvPicPr>
        <p:blipFill>
          <a:blip r:embed="rId5"/>
          <a:stretch/>
        </p:blipFill>
        <p:spPr>
          <a:xfrm>
            <a:off x="1237396" y="5672160"/>
            <a:ext cx="308160" cy="308160"/>
          </a:xfrm>
          <a:prstGeom prst="rect">
            <a:avLst/>
          </a:prstGeom>
          <a:ln>
            <a:solidFill>
              <a:srgbClr val="3465A4"/>
            </a:solidFill>
          </a:ln>
        </p:spPr>
      </p:pic>
      <p:sp>
        <p:nvSpPr>
          <p:cNvPr id="687" name="TextShape 6"/>
          <p:cNvSpPr txBox="1"/>
          <p:nvPr/>
        </p:nvSpPr>
        <p:spPr>
          <a:xfrm>
            <a:off x="216000" y="6226603"/>
            <a:ext cx="3312000" cy="379354"/>
          </a:xfrm>
          <a:prstGeom prst="rect">
            <a:avLst/>
          </a:prstGeom>
          <a:noFill/>
          <a:ln>
            <a:noFill/>
          </a:ln>
        </p:spPr>
        <p:txBody>
          <a:bodyPr lIns="90000" tIns="45000" rIns="90000" bIns="45000"/>
          <a:lstStyle/>
          <a:p>
            <a:r>
              <a:rPr lang="fr-FR" sz="1600" b="0" strike="noStrike" spc="-1" dirty="0">
                <a:solidFill>
                  <a:srgbClr val="000000"/>
                </a:solidFill>
                <a:uFill>
                  <a:solidFill>
                    <a:srgbClr val="FFFFFF"/>
                  </a:solidFill>
                </a:uFill>
                <a:latin typeface="Arial"/>
              </a:rPr>
              <a:t>à gauche de l’onglet Console.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123840" y="274320"/>
            <a:ext cx="8838720" cy="6559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NETTOYER SAUTS DE LIGNES et caractères illicites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89" name="TextShape 2"/>
          <p:cNvSpPr txBox="1"/>
          <p:nvPr/>
        </p:nvSpPr>
        <p:spPr>
          <a:xfrm>
            <a:off x="1963423" y="6366527"/>
            <a:ext cx="4730777"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690" name="TextShape 3"/>
          <p:cNvSpPr txBox="1"/>
          <p:nvPr/>
        </p:nvSpPr>
        <p:spPr>
          <a:xfrm>
            <a:off x="6458040" y="6356520"/>
            <a:ext cx="2057040" cy="364680"/>
          </a:xfrm>
          <a:prstGeom prst="rect">
            <a:avLst/>
          </a:prstGeom>
          <a:noFill/>
          <a:ln>
            <a:noFill/>
          </a:ln>
        </p:spPr>
        <p:txBody>
          <a:bodyPr anchor="ctr"/>
          <a:lstStyle/>
          <a:p>
            <a:pPr algn="r">
              <a:lnSpc>
                <a:spcPct val="100000"/>
              </a:lnSpc>
            </a:pPr>
            <a:fld id="{B4867768-11EA-4DE0-9D1E-9B9FA53AE779}" type="slidenum">
              <a:rPr lang="fr-FR" sz="900" b="0" strike="noStrike" spc="-1">
                <a:solidFill>
                  <a:srgbClr val="8B8B8B"/>
                </a:solidFill>
                <a:uFill>
                  <a:solidFill>
                    <a:srgbClr val="FFFFFF"/>
                  </a:solidFill>
                </a:uFill>
                <a:latin typeface="Calibri"/>
              </a:rPr>
              <a:t>62</a:t>
            </a:fld>
            <a:endParaRPr lang="fr-FR" sz="1400" b="0" strike="noStrike" spc="-1">
              <a:solidFill>
                <a:srgbClr val="000000"/>
              </a:solidFill>
              <a:uFill>
                <a:solidFill>
                  <a:srgbClr val="FFFFFF"/>
                </a:solidFill>
              </a:uFill>
              <a:latin typeface="Times New Roman"/>
            </a:endParaRPr>
          </a:p>
        </p:txBody>
      </p:sp>
      <p:sp>
        <p:nvSpPr>
          <p:cNvPr id="691" name="CustomShape 4"/>
          <p:cNvSpPr/>
          <p:nvPr/>
        </p:nvSpPr>
        <p:spPr>
          <a:xfrm>
            <a:off x="433800" y="2730600"/>
            <a:ext cx="8529120" cy="341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Calibri"/>
              </a:rPr>
              <a:t>L’icône de nettoyage de la base de paye permet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rPr>
              <a:t>de créer un nouveau fichier « nettoyé » des éventuelles scories, lorsque les données ont été importées et produites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rPr>
              <a:t>de supprimer les espaces en blanc et les sauts de lignes générés dans les fichiers XHL (Diagnostics 5 et 6)</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548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rPr>
              <a:t>De réduire sensiblement le volume de certaines données (jusqu’à 30 %-40 % sans compression).</a:t>
            </a:r>
            <a:endParaRPr lang="fr-FR" sz="1800" b="0" strike="noStrike" spc="-1">
              <a:solidFill>
                <a:srgbClr val="000000"/>
              </a:solidFill>
              <a:uFill>
                <a:solidFill>
                  <a:srgbClr val="FFFFFF"/>
                </a:solidFill>
              </a:uFill>
              <a:latin typeface="Arial"/>
            </a:endParaRPr>
          </a:p>
        </p:txBody>
      </p:sp>
      <p:pic>
        <p:nvPicPr>
          <p:cNvPr id="692" name="Image 3"/>
          <p:cNvPicPr/>
          <p:nvPr/>
        </p:nvPicPr>
        <p:blipFill>
          <a:blip r:embed="rId2"/>
          <a:srcRect l="2" r="49622" b="85371"/>
          <a:stretch/>
        </p:blipFill>
        <p:spPr>
          <a:xfrm>
            <a:off x="123840" y="1122480"/>
            <a:ext cx="8838720" cy="1428840"/>
          </a:xfrm>
          <a:prstGeom prst="rect">
            <a:avLst/>
          </a:prstGeom>
          <a:ln>
            <a:noFill/>
          </a:ln>
        </p:spPr>
      </p:pic>
      <p:sp>
        <p:nvSpPr>
          <p:cNvPr id="693" name="CustomShape 5"/>
          <p:cNvSpPr/>
          <p:nvPr/>
        </p:nvSpPr>
        <p:spPr>
          <a:xfrm>
            <a:off x="6694200" y="1923840"/>
            <a:ext cx="360" cy="1362600"/>
          </a:xfrm>
          <a:custGeom>
            <a:avLst/>
            <a:gdLst/>
            <a:ahLst/>
            <a:cxnLst/>
            <a:rect l="l" t="t" r="r" b="b"/>
            <a:pathLst>
              <a:path w="21600" h="21600">
                <a:moveTo>
                  <a:pt x="0" y="0"/>
                </a:moveTo>
                <a:lnTo>
                  <a:pt x="21600" y="21600"/>
                </a:lnTo>
              </a:path>
            </a:pathLst>
          </a:custGeom>
          <a:noFill/>
          <a:ln>
            <a:solidFill>
              <a:srgbClr val="FF0000"/>
            </a:solidFill>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CustomShape 1"/>
          <p:cNvSpPr/>
          <p:nvPr/>
        </p:nvSpPr>
        <p:spPr>
          <a:xfrm>
            <a:off x="457200" y="274320"/>
            <a:ext cx="8228160" cy="65592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AUTRES ANOMALIES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95" name="CustomShape 2"/>
          <p:cNvSpPr/>
          <p:nvPr/>
        </p:nvSpPr>
        <p:spPr>
          <a:xfrm>
            <a:off x="1089360" y="1072800"/>
            <a:ext cx="6963840" cy="501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Pas d’information sur le Budget ou sur l’Etablissement (optionnel)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Discordances entre bulletins dématérialisés et bulletins papiers.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Sur la base de quelle pièce justificative le comptable a-t-il payé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Quelles pièces justificatives ont été déposées au greffe avec les  comptes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696"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697"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698"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699"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00"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01"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02" name="CustomShape 9"/>
          <p:cNvSpPr/>
          <p:nvPr/>
        </p:nvSpPr>
        <p:spPr>
          <a:xfrm>
            <a:off x="8434440" y="6307920"/>
            <a:ext cx="180000" cy="204480"/>
          </a:xfrm>
          <a:prstGeom prst="rect">
            <a:avLst/>
          </a:prstGeom>
          <a:noFill/>
          <a:ln>
            <a:noFill/>
          </a:ln>
        </p:spPr>
        <p:style>
          <a:lnRef idx="0">
            <a:scrgbClr r="0" g="0" b="0"/>
          </a:lnRef>
          <a:fillRef idx="0">
            <a:scrgbClr r="0" g="0" b="0"/>
          </a:fillRef>
          <a:effectRef idx="0">
            <a:scrgbClr r="0" g="0" b="0"/>
          </a:effectRef>
          <a:fontRef idx="minor"/>
        </p:style>
      </p:sp>
      <p:sp>
        <p:nvSpPr>
          <p:cNvPr id="703" name="TextShape 10"/>
          <p:cNvSpPr txBox="1"/>
          <p:nvPr/>
        </p:nvSpPr>
        <p:spPr>
          <a:xfrm>
            <a:off x="1540499" y="6356520"/>
            <a:ext cx="5947794"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F</a:t>
            </a:r>
            <a:r>
              <a:rPr lang="fr-FR" sz="900" b="0" strike="noStrike" spc="-1" dirty="0">
                <a:solidFill>
                  <a:srgbClr val="8B8B8B"/>
                </a:solidFill>
                <a:uFill>
                  <a:solidFill>
                    <a:srgbClr val="FFFFFF"/>
                  </a:solidFill>
                </a:uFill>
                <a:latin typeface="Calibri"/>
              </a:rPr>
              <a:t>.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704" name="TextShape 11"/>
          <p:cNvSpPr txBox="1"/>
          <p:nvPr/>
        </p:nvSpPr>
        <p:spPr>
          <a:xfrm>
            <a:off x="6458040" y="6356520"/>
            <a:ext cx="2057040" cy="364680"/>
          </a:xfrm>
          <a:prstGeom prst="rect">
            <a:avLst/>
          </a:prstGeom>
          <a:noFill/>
          <a:ln>
            <a:noFill/>
          </a:ln>
        </p:spPr>
        <p:txBody>
          <a:bodyPr anchor="ctr"/>
          <a:lstStyle/>
          <a:p>
            <a:pPr algn="r">
              <a:lnSpc>
                <a:spcPct val="100000"/>
              </a:lnSpc>
            </a:pPr>
            <a:fld id="{ED9D944A-2467-4F19-A4B7-30249FF495BA}" type="slidenum">
              <a:rPr lang="fr-FR" sz="900" b="0" strike="noStrike" spc="-1">
                <a:solidFill>
                  <a:srgbClr val="8B8B8B"/>
                </a:solidFill>
                <a:uFill>
                  <a:solidFill>
                    <a:srgbClr val="FFFFFF"/>
                  </a:solidFill>
                </a:uFill>
                <a:latin typeface="Calibri"/>
              </a:rPr>
              <a:t>63</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CustomShape 1"/>
          <p:cNvSpPr/>
          <p:nvPr/>
        </p:nvSpPr>
        <p:spPr>
          <a:xfrm>
            <a:off x="235080" y="1376640"/>
            <a:ext cx="8449560" cy="494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920">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706"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707" name="CustomShape 3"/>
          <p:cNvSpPr/>
          <p:nvPr/>
        </p:nvSpPr>
        <p:spPr>
          <a:xfrm>
            <a:off x="344160" y="116640"/>
            <a:ext cx="8690040" cy="339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1800" b="0" strike="noStrike" spc="-1">
              <a:solidFill>
                <a:srgbClr val="000000"/>
              </a:solidFill>
              <a:uFill>
                <a:solidFill>
                  <a:srgbClr val="FFFFFF"/>
                </a:solidFill>
              </a:uFill>
              <a:latin typeface="Arial"/>
            </a:endParaRPr>
          </a:p>
        </p:txBody>
      </p:sp>
      <p:pic>
        <p:nvPicPr>
          <p:cNvPr id="708" name="Picture 3"/>
          <p:cNvPicPr/>
          <p:nvPr/>
        </p:nvPicPr>
        <p:blipFill>
          <a:blip r:embed="rId2"/>
          <a:stretch/>
        </p:blipFill>
        <p:spPr>
          <a:xfrm>
            <a:off x="215640" y="447120"/>
            <a:ext cx="4735080" cy="6184080"/>
          </a:xfrm>
          <a:prstGeom prst="rect">
            <a:avLst/>
          </a:prstGeom>
          <a:ln>
            <a:noFill/>
          </a:ln>
        </p:spPr>
      </p:pic>
      <p:pic>
        <p:nvPicPr>
          <p:cNvPr id="709" name="Picture 4"/>
          <p:cNvPicPr/>
          <p:nvPr/>
        </p:nvPicPr>
        <p:blipFill>
          <a:blip r:embed="rId3"/>
          <a:stretch/>
        </p:blipFill>
        <p:spPr>
          <a:xfrm>
            <a:off x="4952880" y="462960"/>
            <a:ext cx="4081680" cy="6455160"/>
          </a:xfrm>
          <a:prstGeom prst="rect">
            <a:avLst/>
          </a:prstGeom>
          <a:ln>
            <a:noFill/>
          </a:ln>
        </p:spPr>
      </p:pic>
      <p:sp>
        <p:nvSpPr>
          <p:cNvPr id="710" name="CustomShape 4"/>
          <p:cNvSpPr/>
          <p:nvPr/>
        </p:nvSpPr>
        <p:spPr>
          <a:xfrm>
            <a:off x="1332000" y="6321600"/>
            <a:ext cx="6477840" cy="17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11" name="TextShape 5"/>
          <p:cNvSpPr txBox="1"/>
          <p:nvPr/>
        </p:nvSpPr>
        <p:spPr>
          <a:xfrm>
            <a:off x="6458040" y="6356520"/>
            <a:ext cx="2057040" cy="364680"/>
          </a:xfrm>
          <a:prstGeom prst="rect">
            <a:avLst/>
          </a:prstGeom>
          <a:noFill/>
          <a:ln>
            <a:noFill/>
          </a:ln>
        </p:spPr>
        <p:txBody>
          <a:bodyPr anchor="ctr"/>
          <a:lstStyle/>
          <a:p>
            <a:pPr algn="r">
              <a:lnSpc>
                <a:spcPct val="100000"/>
              </a:lnSpc>
            </a:pPr>
            <a:fld id="{33CCE80F-7EF4-451D-8ECB-1D27F293E7C9}" type="slidenum">
              <a:rPr lang="fr-FR" sz="900" b="0" strike="noStrike" spc="-1">
                <a:solidFill>
                  <a:srgbClr val="8B8B8B"/>
                </a:solidFill>
                <a:uFill>
                  <a:solidFill>
                    <a:srgbClr val="FFFFFF"/>
                  </a:solidFill>
                </a:uFill>
                <a:latin typeface="Calibri"/>
              </a:rPr>
              <a:t>64</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3" name="Image 1"/>
          <p:cNvPicPr/>
          <p:nvPr/>
        </p:nvPicPr>
        <p:blipFill>
          <a:blip r:embed="rId2"/>
          <a:stretch/>
        </p:blipFill>
        <p:spPr>
          <a:xfrm>
            <a:off x="1763640" y="1699560"/>
            <a:ext cx="7742880" cy="4839120"/>
          </a:xfrm>
          <a:prstGeom prst="rect">
            <a:avLst/>
          </a:prstGeom>
          <a:ln>
            <a:noFill/>
          </a:ln>
        </p:spPr>
      </p:pic>
      <p:sp>
        <p:nvSpPr>
          <p:cNvPr id="714"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716"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717" name="CustomShape 4"/>
          <p:cNvSpPr/>
          <p:nvPr/>
        </p:nvSpPr>
        <p:spPr>
          <a:xfrm>
            <a:off x="200880" y="260640"/>
            <a:ext cx="8891280" cy="407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 	</a:t>
            </a:r>
            <a:r>
              <a:rPr lang="fr-FR" sz="1600" b="0" strike="noStrike" cap="all" spc="-1">
                <a:solidFill>
                  <a:srgbClr val="308087"/>
                </a:solidFill>
                <a:uFill>
                  <a:solidFill>
                    <a:srgbClr val="FFFFFF"/>
                  </a:solidFill>
                </a:uFill>
                <a:latin typeface="Times New Roman"/>
                <a:ea typeface="ヒラギノ角ゴ Pro W3"/>
              </a:rPr>
              <a:t>(</a:t>
            </a:r>
            <a:r>
              <a:rPr lang="fr-FR" sz="1600" b="1" strike="noStrike" spc="-1">
                <a:solidFill>
                  <a:srgbClr val="0070C0"/>
                </a:solidFill>
                <a:uFill>
                  <a:solidFill>
                    <a:srgbClr val="FFFFFF"/>
                  </a:solidFill>
                </a:uFill>
                <a:latin typeface="Times New Roman"/>
                <a:ea typeface="ヒラギノ角ゴ Pro W3"/>
              </a:rPr>
              <a:t>ARA, Bretagne, Occitanie, La Réunion, IdF)</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718" name="CustomShape 5"/>
          <p:cNvSpPr/>
          <p:nvPr/>
        </p:nvSpPr>
        <p:spPr>
          <a:xfrm>
            <a:off x="536760" y="1052640"/>
            <a:ext cx="7989840" cy="4650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dirty="0">
                <a:solidFill>
                  <a:srgbClr val="0070C0"/>
                </a:solidFill>
                <a:uFill>
                  <a:solidFill>
                    <a:srgbClr val="FFFFFF"/>
                  </a:solidFill>
                </a:uFill>
                <a:latin typeface="Times New Roman"/>
                <a:ea typeface="ヒラギノ角ゴ Pro W3"/>
              </a:rPr>
              <a:t>Cliquer sur l’icône bleue </a:t>
            </a:r>
            <a:endParaRPr lang="fr-FR" sz="1800" b="0" strike="noStrike" spc="-1" dirty="0">
              <a:solidFill>
                <a:srgbClr val="000000"/>
              </a:solidFill>
              <a:uFill>
                <a:solidFill>
                  <a:srgbClr val="FFFFFF"/>
                </a:solidFill>
              </a:uFill>
              <a:latin typeface="Arial"/>
            </a:endParaRPr>
          </a:p>
        </p:txBody>
      </p:sp>
      <p:sp>
        <p:nvSpPr>
          <p:cNvPr id="719" name="CustomShape 6"/>
          <p:cNvSpPr/>
          <p:nvPr/>
        </p:nvSpPr>
        <p:spPr>
          <a:xfrm>
            <a:off x="3994560" y="1258200"/>
            <a:ext cx="706320" cy="511920"/>
          </a:xfrm>
          <a:custGeom>
            <a:avLst/>
            <a:gdLst/>
            <a:ahLst/>
            <a:cxnLst/>
            <a:rect l="l" t="t" r="r" b="b"/>
            <a:pathLst>
              <a:path w="21600" h="21600">
                <a:moveTo>
                  <a:pt x="0" y="0"/>
                </a:moveTo>
                <a:lnTo>
                  <a:pt x="21600" y="21600"/>
                </a:lnTo>
              </a:path>
            </a:pathLst>
          </a:custGeom>
          <a:noFill/>
          <a:ln w="1008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720" name="TextShape 7"/>
          <p:cNvSpPr txBox="1"/>
          <p:nvPr/>
        </p:nvSpPr>
        <p:spPr>
          <a:xfrm>
            <a:off x="6458040" y="6356520"/>
            <a:ext cx="2057040" cy="364680"/>
          </a:xfrm>
          <a:prstGeom prst="rect">
            <a:avLst/>
          </a:prstGeom>
          <a:noFill/>
          <a:ln>
            <a:noFill/>
          </a:ln>
        </p:spPr>
        <p:txBody>
          <a:bodyPr anchor="ctr"/>
          <a:lstStyle/>
          <a:p>
            <a:pPr algn="r">
              <a:lnSpc>
                <a:spcPct val="100000"/>
              </a:lnSpc>
            </a:pPr>
            <a:fld id="{219D4358-6A50-413A-8002-EC44BC8A02B9}" type="slidenum">
              <a:rPr lang="fr-FR" sz="900" b="0" strike="noStrike" spc="-1">
                <a:solidFill>
                  <a:srgbClr val="8B8B8B"/>
                </a:solidFill>
                <a:uFill>
                  <a:solidFill>
                    <a:srgbClr val="FFFFFF"/>
                  </a:solidFill>
                </a:uFill>
                <a:latin typeface="Calibri"/>
              </a:rPr>
              <a:t>65</a:t>
            </a:fld>
            <a:endParaRPr lang="fr-FR" sz="1400" b="0" strike="noStrike" spc="-1">
              <a:solidFill>
                <a:srgbClr val="000000"/>
              </a:solidFill>
              <a:uFill>
                <a:solidFill>
                  <a:srgbClr val="FFFFFF"/>
                </a:solidFill>
              </a:uFill>
              <a:latin typeface="Times New Roman"/>
            </a:endParaRPr>
          </a:p>
        </p:txBody>
      </p:sp>
      <p:sp>
        <p:nvSpPr>
          <p:cNvPr id="721" name="TextShape 8"/>
          <p:cNvSpPr txBox="1"/>
          <p:nvPr/>
        </p:nvSpPr>
        <p:spPr>
          <a:xfrm>
            <a:off x="2027439" y="6552628"/>
            <a:ext cx="5008482"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Image 3"/>
          <p:cNvPicPr/>
          <p:nvPr/>
        </p:nvPicPr>
        <p:blipFill>
          <a:blip r:embed="rId2"/>
          <a:stretch/>
        </p:blipFill>
        <p:spPr>
          <a:xfrm>
            <a:off x="1354320" y="1418040"/>
            <a:ext cx="7789320" cy="4868280"/>
          </a:xfrm>
          <a:prstGeom prst="rect">
            <a:avLst/>
          </a:prstGeom>
          <a:ln>
            <a:noFill/>
          </a:ln>
        </p:spPr>
      </p:pic>
      <p:sp>
        <p:nvSpPr>
          <p:cNvPr id="723"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724"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725" name="CustomShape 3"/>
          <p:cNvSpPr/>
          <p:nvPr/>
        </p:nvSpPr>
        <p:spPr>
          <a:xfrm>
            <a:off x="120960" y="320400"/>
            <a:ext cx="8891280" cy="588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a:t>
            </a:r>
            <a:endParaRPr lang="fr-FR" sz="1800" b="0" strike="noStrike" spc="-1">
              <a:solidFill>
                <a:srgbClr val="000000"/>
              </a:solidFill>
              <a:uFill>
                <a:solidFill>
                  <a:srgbClr val="FFFFFF"/>
                </a:solidFill>
              </a:uFill>
              <a:latin typeface="Arial"/>
            </a:endParaRPr>
          </a:p>
        </p:txBody>
      </p:sp>
      <p:sp>
        <p:nvSpPr>
          <p:cNvPr id="726" name="CustomShape 4"/>
          <p:cNvSpPr/>
          <p:nvPr/>
        </p:nvSpPr>
        <p:spPr>
          <a:xfrm>
            <a:off x="575640" y="944640"/>
            <a:ext cx="7989840" cy="4650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a:solidFill>
                  <a:srgbClr val="000000"/>
                </a:solidFill>
                <a:uFill>
                  <a:solidFill>
                    <a:srgbClr val="FFFFFF"/>
                  </a:solidFill>
                </a:uFill>
                <a:latin typeface="Times New Roman"/>
                <a:ea typeface="ヒラギノ角ゴ Pro W3"/>
              </a:rPr>
              <a:t>Cliquer sur  Source pour le traitement des données</a:t>
            </a:r>
            <a:r>
              <a:rPr lang="fr-FR" sz="2400" b="1" strike="noStrike" spc="-1">
                <a:solidFill>
                  <a:srgbClr val="000000"/>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27" name="CustomShape 5"/>
          <p:cNvSpPr/>
          <p:nvPr/>
        </p:nvSpPr>
        <p:spPr>
          <a:xfrm>
            <a:off x="4709880" y="1332000"/>
            <a:ext cx="467640" cy="615600"/>
          </a:xfrm>
          <a:custGeom>
            <a:avLst/>
            <a:gdLst/>
            <a:ahLst/>
            <a:cxnLst/>
            <a:rect l="l" t="t" r="r" b="b"/>
            <a:pathLst>
              <a:path w="21600" h="21600">
                <a:moveTo>
                  <a:pt x="0" y="0"/>
                </a:moveTo>
                <a:lnTo>
                  <a:pt x="21600" y="21600"/>
                </a:lnTo>
              </a:path>
            </a:pathLst>
          </a:custGeom>
          <a:noFill/>
          <a:ln w="19080">
            <a:tailEnd type="arrow" w="med" len="med"/>
          </a:ln>
        </p:spPr>
        <p:style>
          <a:lnRef idx="1">
            <a:schemeClr val="accent2"/>
          </a:lnRef>
          <a:fillRef idx="0">
            <a:schemeClr val="accent2"/>
          </a:fillRef>
          <a:effectRef idx="0">
            <a:schemeClr val="accent2"/>
          </a:effectRef>
          <a:fontRef idx="minor"/>
        </p:style>
      </p:sp>
      <p:sp>
        <p:nvSpPr>
          <p:cNvPr id="729" name="TextShape 7"/>
          <p:cNvSpPr txBox="1"/>
          <p:nvPr/>
        </p:nvSpPr>
        <p:spPr>
          <a:xfrm>
            <a:off x="6458040" y="6356520"/>
            <a:ext cx="2057040" cy="364680"/>
          </a:xfrm>
          <a:prstGeom prst="rect">
            <a:avLst/>
          </a:prstGeom>
          <a:noFill/>
          <a:ln>
            <a:noFill/>
          </a:ln>
        </p:spPr>
        <p:txBody>
          <a:bodyPr anchor="ctr"/>
          <a:lstStyle/>
          <a:p>
            <a:pPr algn="r">
              <a:lnSpc>
                <a:spcPct val="100000"/>
              </a:lnSpc>
            </a:pPr>
            <a:fld id="{A3834549-A07E-4070-82B8-30D9775905C3}" type="slidenum">
              <a:rPr lang="fr-FR" sz="900" b="0" strike="noStrike" spc="-1">
                <a:solidFill>
                  <a:srgbClr val="8B8B8B"/>
                </a:solidFill>
                <a:uFill>
                  <a:solidFill>
                    <a:srgbClr val="FFFFFF"/>
                  </a:solidFill>
                </a:uFill>
                <a:latin typeface="Calibri"/>
              </a:rPr>
              <a:t>66</a:t>
            </a:fld>
            <a:endParaRPr lang="fr-FR" sz="1400" b="0" strike="noStrike" spc="-1">
              <a:solidFill>
                <a:srgbClr val="000000"/>
              </a:solidFill>
              <a:uFill>
                <a:solidFill>
                  <a:srgbClr val="FFFFFF"/>
                </a:solidFill>
              </a:uFill>
              <a:latin typeface="Times New Roman"/>
            </a:endParaRPr>
          </a:p>
        </p:txBody>
      </p:sp>
      <p:sp>
        <p:nvSpPr>
          <p:cNvPr id="10"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731"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32"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733" name="CustomShape 4"/>
          <p:cNvSpPr/>
          <p:nvPr/>
        </p:nvSpPr>
        <p:spPr>
          <a:xfrm>
            <a:off x="199080" y="332640"/>
            <a:ext cx="85834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34" name="CustomShape 5"/>
          <p:cNvSpPr/>
          <p:nvPr/>
        </p:nvSpPr>
        <p:spPr>
          <a:xfrm>
            <a:off x="611640" y="1052640"/>
            <a:ext cx="7989840" cy="4650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35" name="TextShape 6"/>
          <p:cNvSpPr txBox="1"/>
          <p:nvPr/>
        </p:nvSpPr>
        <p:spPr>
          <a:xfrm>
            <a:off x="6458040" y="6356520"/>
            <a:ext cx="2057040" cy="364680"/>
          </a:xfrm>
          <a:prstGeom prst="rect">
            <a:avLst/>
          </a:prstGeom>
          <a:noFill/>
          <a:ln>
            <a:noFill/>
          </a:ln>
        </p:spPr>
        <p:txBody>
          <a:bodyPr anchor="ctr"/>
          <a:lstStyle/>
          <a:p>
            <a:pPr algn="r">
              <a:lnSpc>
                <a:spcPct val="100000"/>
              </a:lnSpc>
            </a:pPr>
            <a:fld id="{F9A5FE8E-0AB3-4D41-BD08-61721F286CFC}" type="slidenum">
              <a:rPr lang="fr-FR" sz="900" b="0" strike="noStrike" spc="-1">
                <a:solidFill>
                  <a:srgbClr val="8B8B8B"/>
                </a:solidFill>
                <a:uFill>
                  <a:solidFill>
                    <a:srgbClr val="FFFFFF"/>
                  </a:solidFill>
                </a:uFill>
                <a:latin typeface="Calibri"/>
              </a:rPr>
              <a:t>67</a:t>
            </a:fld>
            <a:endParaRPr lang="fr-FR" sz="1400" b="0" strike="noStrike" spc="-1">
              <a:solidFill>
                <a:srgbClr val="000000"/>
              </a:solidFill>
              <a:uFill>
                <a:solidFill>
                  <a:srgbClr val="FFFFFF"/>
                </a:solidFill>
              </a:uFill>
              <a:latin typeface="Times New Roman"/>
            </a:endParaRPr>
          </a:p>
        </p:txBody>
      </p:sp>
      <p:sp>
        <p:nvSpPr>
          <p:cNvPr id="736" name="TextShape 7"/>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a:solidFill>
                  <a:srgbClr val="8B8B8B"/>
                </a:solidFill>
                <a:uFill>
                  <a:solidFill>
                    <a:srgbClr val="FFFFFF"/>
                  </a:solidFill>
                </a:uFill>
                <a:latin typeface="Calibri"/>
              </a:rPr>
              <a:t>Guide méthodologique  : Extraction des données  Altaïr –                             F. Nicol et  V. Le Boudec –  7-8-9 mars 2017</a:t>
            </a:r>
            <a:endParaRPr lang="fr-FR" sz="1400" b="0" strike="noStrike" spc="-1">
              <a:solidFill>
                <a:srgbClr val="000000"/>
              </a:solidFill>
              <a:uFill>
                <a:solidFill>
                  <a:srgbClr val="FFFFFF"/>
                </a:solidFill>
              </a:uFill>
              <a:latin typeface="Times New Roman"/>
            </a:endParaRPr>
          </a:p>
        </p:txBody>
      </p:sp>
      <p:pic>
        <p:nvPicPr>
          <p:cNvPr id="737" name="Image 1"/>
          <p:cNvPicPr/>
          <p:nvPr/>
        </p:nvPicPr>
        <p:blipFill>
          <a:blip r:embed="rId2"/>
          <a:stretch/>
        </p:blipFill>
        <p:spPr>
          <a:xfrm>
            <a:off x="2044440" y="1319400"/>
            <a:ext cx="6635520" cy="5538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8" name="Espace réservé du contenu 3"/>
          <p:cNvPicPr/>
          <p:nvPr/>
        </p:nvPicPr>
        <p:blipFill>
          <a:blip r:embed="rId2"/>
          <a:srcRect l="3095" t="3602" r="3731"/>
          <a:stretch/>
        </p:blipFill>
        <p:spPr>
          <a:xfrm>
            <a:off x="433800" y="1268640"/>
            <a:ext cx="8406720" cy="4891680"/>
          </a:xfrm>
          <a:prstGeom prst="rect">
            <a:avLst/>
          </a:prstGeom>
          <a:ln>
            <a:noFill/>
          </a:ln>
        </p:spPr>
      </p:pic>
      <p:sp>
        <p:nvSpPr>
          <p:cNvPr id="739" name="CustomShape 1"/>
          <p:cNvSpPr/>
          <p:nvPr/>
        </p:nvSpPr>
        <p:spPr>
          <a:xfrm>
            <a:off x="771120" y="5445360"/>
            <a:ext cx="1510200" cy="430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40" name="CustomShape 2"/>
          <p:cNvSpPr/>
          <p:nvPr/>
        </p:nvSpPr>
        <p:spPr>
          <a:xfrm flipV="1">
            <a:off x="2283480" y="3211560"/>
            <a:ext cx="2862720" cy="2230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4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742"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RAPPORT D’ANALYSE DES DONNéES</a:t>
            </a:r>
            <a:endParaRPr lang="fr-FR" sz="1800" b="0" strike="noStrike" spc="-1">
              <a:solidFill>
                <a:srgbClr val="000000"/>
              </a:solidFill>
              <a:uFill>
                <a:solidFill>
                  <a:srgbClr val="FFFFFF"/>
                </a:solidFill>
              </a:uFill>
              <a:latin typeface="Arial"/>
            </a:endParaRPr>
          </a:p>
        </p:txBody>
      </p:sp>
      <p:sp>
        <p:nvSpPr>
          <p:cNvPr id="743" name="TextShape 5"/>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744" name="TextShape 6"/>
          <p:cNvSpPr txBox="1"/>
          <p:nvPr/>
        </p:nvSpPr>
        <p:spPr>
          <a:xfrm>
            <a:off x="6458040" y="6356520"/>
            <a:ext cx="2057040" cy="364680"/>
          </a:xfrm>
          <a:prstGeom prst="rect">
            <a:avLst/>
          </a:prstGeom>
          <a:noFill/>
          <a:ln>
            <a:noFill/>
          </a:ln>
        </p:spPr>
        <p:txBody>
          <a:bodyPr anchor="ctr"/>
          <a:lstStyle/>
          <a:p>
            <a:pPr algn="r">
              <a:lnSpc>
                <a:spcPct val="100000"/>
              </a:lnSpc>
            </a:pPr>
            <a:fld id="{3E38D023-A1A7-48C6-9127-753F7F47CD4E}" type="slidenum">
              <a:rPr lang="fr-FR" sz="900" b="0" strike="noStrike" spc="-1">
                <a:solidFill>
                  <a:srgbClr val="8B8B8B"/>
                </a:solidFill>
                <a:uFill>
                  <a:solidFill>
                    <a:srgbClr val="FFFFFF"/>
                  </a:solidFill>
                </a:uFill>
                <a:latin typeface="Calibri"/>
              </a:rPr>
              <a:t>68</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Espace réservé du contenu 3"/>
          <p:cNvPicPr/>
          <p:nvPr/>
        </p:nvPicPr>
        <p:blipFill>
          <a:blip r:embed="rId2"/>
          <a:srcRect l="2805" t="3744" r="2013"/>
          <a:stretch/>
        </p:blipFill>
        <p:spPr>
          <a:xfrm>
            <a:off x="412560" y="1321200"/>
            <a:ext cx="8631000" cy="4908960"/>
          </a:xfrm>
          <a:prstGeom prst="rect">
            <a:avLst/>
          </a:prstGeom>
          <a:ln>
            <a:noFill/>
          </a:ln>
        </p:spPr>
      </p:pic>
      <p:sp>
        <p:nvSpPr>
          <p:cNvPr id="746" name="CustomShape 1"/>
          <p:cNvSpPr/>
          <p:nvPr/>
        </p:nvSpPr>
        <p:spPr>
          <a:xfrm flipV="1">
            <a:off x="3348000" y="2598840"/>
            <a:ext cx="2302560" cy="25020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47" name="CustomShape 2"/>
          <p:cNvSpPr/>
          <p:nvPr/>
        </p:nvSpPr>
        <p:spPr>
          <a:xfrm flipV="1">
            <a:off x="3348000" y="2724840"/>
            <a:ext cx="286200" cy="12420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48"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749"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Tests statutaires et réglementaires</a:t>
            </a:r>
            <a:endParaRPr lang="fr-FR" sz="1800" b="0" strike="noStrike" spc="-1">
              <a:solidFill>
                <a:srgbClr val="000000"/>
              </a:solidFill>
              <a:uFill>
                <a:solidFill>
                  <a:srgbClr val="FFFFFF"/>
                </a:solidFill>
              </a:uFill>
              <a:latin typeface="Arial"/>
            </a:endParaRPr>
          </a:p>
        </p:txBody>
      </p:sp>
      <p:sp>
        <p:nvSpPr>
          <p:cNvPr id="750" name="TextShape 5"/>
          <p:cNvSpPr txBox="1"/>
          <p:nvPr/>
        </p:nvSpPr>
        <p:spPr>
          <a:xfrm>
            <a:off x="3029040" y="6356520"/>
            <a:ext cx="308592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
        <p:nvSpPr>
          <p:cNvPr id="751" name="TextShape 6"/>
          <p:cNvSpPr txBox="1"/>
          <p:nvPr/>
        </p:nvSpPr>
        <p:spPr>
          <a:xfrm>
            <a:off x="6458040" y="6356520"/>
            <a:ext cx="2057040" cy="364680"/>
          </a:xfrm>
          <a:prstGeom prst="rect">
            <a:avLst/>
          </a:prstGeom>
          <a:noFill/>
          <a:ln>
            <a:noFill/>
          </a:ln>
        </p:spPr>
        <p:txBody>
          <a:bodyPr anchor="ctr"/>
          <a:lstStyle/>
          <a:p>
            <a:pPr algn="r">
              <a:lnSpc>
                <a:spcPct val="100000"/>
              </a:lnSpc>
            </a:pPr>
            <a:fld id="{65090BE8-7F48-4BF5-85D2-5F3614AFFA44}" type="slidenum">
              <a:rPr lang="fr-FR" sz="900" b="0" strike="noStrike" spc="-1">
                <a:solidFill>
                  <a:srgbClr val="8B8B8B"/>
                </a:solidFill>
                <a:uFill>
                  <a:solidFill>
                    <a:srgbClr val="FFFFFF"/>
                  </a:solidFill>
                </a:uFill>
                <a:latin typeface="Calibri"/>
              </a:rPr>
              <a:t>69</a:t>
            </a:fld>
            <a:endParaRPr lang="fr-FR"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2"/>
          <p:cNvSpPr txBox="1"/>
          <p:nvPr/>
        </p:nvSpPr>
        <p:spPr>
          <a:xfrm>
            <a:off x="6458040" y="6356520"/>
            <a:ext cx="2057040" cy="364680"/>
          </a:xfrm>
          <a:prstGeom prst="rect">
            <a:avLst/>
          </a:prstGeom>
          <a:noFill/>
          <a:ln>
            <a:noFill/>
          </a:ln>
        </p:spPr>
        <p:txBody>
          <a:bodyPr anchor="ctr"/>
          <a:lstStyle/>
          <a:p>
            <a:pPr algn="r">
              <a:lnSpc>
                <a:spcPct val="100000"/>
              </a:lnSpc>
            </a:pPr>
            <a:fld id="{A5D44DB3-A638-41E2-86E0-15522A428FE7}" type="slidenum">
              <a:rPr lang="fr-FR" sz="900" b="0" strike="noStrike" spc="-1">
                <a:solidFill>
                  <a:srgbClr val="8B8B8B"/>
                </a:solidFill>
                <a:uFill>
                  <a:solidFill>
                    <a:srgbClr val="FFFFFF"/>
                  </a:solidFill>
                </a:uFill>
                <a:latin typeface="Calibri"/>
              </a:rPr>
              <a:t>7</a:t>
            </a:fld>
            <a:endParaRPr lang="fr-FR" sz="1400" b="0" strike="noStrike" spc="-1">
              <a:solidFill>
                <a:srgbClr val="000000"/>
              </a:solidFill>
              <a:uFill>
                <a:solidFill>
                  <a:srgbClr val="FFFFFF"/>
                </a:solidFill>
              </a:uFill>
              <a:latin typeface="Times New Roman"/>
            </a:endParaRPr>
          </a:p>
        </p:txBody>
      </p:sp>
      <p:sp>
        <p:nvSpPr>
          <p:cNvPr id="195" name="CustomShape 3"/>
          <p:cNvSpPr/>
          <p:nvPr/>
        </p:nvSpPr>
        <p:spPr>
          <a:xfrm>
            <a:off x="126360" y="273456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PRESENTATION GENERALE DE L’INTERFACE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TextShape 2"/>
          <p:cNvSpPr txBox="1"/>
          <p:nvPr/>
        </p:nvSpPr>
        <p:spPr>
          <a:xfrm>
            <a:off x="6458040" y="6356520"/>
            <a:ext cx="2057040" cy="364680"/>
          </a:xfrm>
          <a:prstGeom prst="rect">
            <a:avLst/>
          </a:prstGeom>
          <a:noFill/>
          <a:ln>
            <a:noFill/>
          </a:ln>
        </p:spPr>
        <p:txBody>
          <a:bodyPr anchor="ctr"/>
          <a:lstStyle/>
          <a:p>
            <a:pPr algn="r">
              <a:lnSpc>
                <a:spcPct val="100000"/>
              </a:lnSpc>
            </a:pPr>
            <a:fld id="{B86922A5-42EE-45D4-A1F1-022578746C6B}" type="slidenum">
              <a:rPr lang="fr-FR" sz="900" b="0" strike="noStrike" spc="-1">
                <a:solidFill>
                  <a:srgbClr val="8B8B8B"/>
                </a:solidFill>
                <a:uFill>
                  <a:solidFill>
                    <a:srgbClr val="FFFFFF"/>
                  </a:solidFill>
                </a:uFill>
                <a:latin typeface="Calibri"/>
              </a:rPr>
              <a:t>70</a:t>
            </a:fld>
            <a:endParaRPr lang="fr-FR" sz="1400" b="0" strike="noStrike" spc="-1">
              <a:solidFill>
                <a:srgbClr val="000000"/>
              </a:solidFill>
              <a:uFill>
                <a:solidFill>
                  <a:srgbClr val="FFFFFF"/>
                </a:solidFill>
              </a:uFill>
              <a:latin typeface="Times New Roman"/>
            </a:endParaRPr>
          </a:p>
        </p:txBody>
      </p:sp>
      <p:sp>
        <p:nvSpPr>
          <p:cNvPr id="754" name="CustomShape 3"/>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Merci pour votre attention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55" name="CustomShape 4"/>
          <p:cNvSpPr/>
          <p:nvPr/>
        </p:nvSpPr>
        <p:spPr>
          <a:xfrm>
            <a:off x="481320" y="2101680"/>
            <a:ext cx="818388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56" name="CustomShape 5"/>
          <p:cNvSpPr/>
          <p:nvPr/>
        </p:nvSpPr>
        <p:spPr>
          <a:xfrm>
            <a:off x="697680" y="1998360"/>
            <a:ext cx="8062920" cy="1026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Questions</a:t>
            </a:r>
            <a:endParaRPr lang="fr-FR" sz="1800" b="0" strike="noStrike" spc="-1">
              <a:solidFill>
                <a:srgbClr val="000000"/>
              </a:solidFill>
              <a:uFill>
                <a:solidFill>
                  <a:srgbClr val="FFFFFF"/>
                </a:solidFill>
              </a:uFill>
              <a:latin typeface="Arial"/>
            </a:endParaRPr>
          </a:p>
          <a:p>
            <a:pPr algn="ctr">
              <a:lnSpc>
                <a:spcPct val="100000"/>
              </a:lnSpc>
            </a:pPr>
            <a:r>
              <a:rPr lang="fr-FR" sz="1800" b="0" strike="noStrike" spc="-1">
                <a:solidFill>
                  <a:srgbClr val="000000"/>
                </a:solidFill>
                <a:uFill>
                  <a:solidFill>
                    <a:srgbClr val="FFFFFF"/>
                  </a:solidFill>
                </a:uFill>
                <a:latin typeface="Arial"/>
                <a:ea typeface="ヒラギノ角ゴ Pro W3"/>
              </a:rPr>
              <a:t>Formation à l’outil</a:t>
            </a:r>
            <a:endParaRPr lang="fr-FR" sz="1800" b="0" strike="noStrike" spc="-1">
              <a:solidFill>
                <a:srgbClr val="000000"/>
              </a:solidFill>
              <a:uFill>
                <a:solidFill>
                  <a:srgbClr val="FFFFFF"/>
                </a:solidFill>
              </a:uFill>
              <a:latin typeface="Arial"/>
            </a:endParaRPr>
          </a:p>
        </p:txBody>
      </p:sp>
      <p:sp>
        <p:nvSpPr>
          <p:cNvPr id="7"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576000" y="937080"/>
            <a:ext cx="7989480" cy="71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197" name="CustomShape 2"/>
          <p:cNvSpPr/>
          <p:nvPr/>
        </p:nvSpPr>
        <p:spPr>
          <a:xfrm>
            <a:off x="576360" y="2214720"/>
            <a:ext cx="7989480" cy="3912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92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0920">
              <a:lnSpc>
                <a:spcPct val="100000"/>
              </a:lnSpc>
            </a:pPr>
            <a:endParaRPr lang="fr-FR" sz="1800" b="0" strike="noStrike" spc="-1">
              <a:solidFill>
                <a:srgbClr val="000000"/>
              </a:solidFill>
              <a:uFill>
                <a:solidFill>
                  <a:srgbClr val="FFFFFF"/>
                </a:solidFill>
              </a:uFill>
              <a:latin typeface="Arial"/>
            </a:endParaRPr>
          </a:p>
        </p:txBody>
      </p:sp>
      <p:sp>
        <p:nvSpPr>
          <p:cNvPr id="198" name="CustomShape 3"/>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pic>
        <p:nvPicPr>
          <p:cNvPr id="199" name="Image 228"/>
          <p:cNvPicPr/>
          <p:nvPr/>
        </p:nvPicPr>
        <p:blipFill>
          <a:blip r:embed="rId2"/>
          <a:srcRect l="14017" r="65856"/>
          <a:stretch/>
        </p:blipFill>
        <p:spPr>
          <a:xfrm>
            <a:off x="2160000" y="1569960"/>
            <a:ext cx="1581840" cy="4178160"/>
          </a:xfrm>
          <a:prstGeom prst="rect">
            <a:avLst/>
          </a:prstGeom>
          <a:ln>
            <a:noFill/>
          </a:ln>
        </p:spPr>
      </p:pic>
      <p:sp>
        <p:nvSpPr>
          <p:cNvPr id="200" name="CustomShape 4"/>
          <p:cNvSpPr/>
          <p:nvPr/>
        </p:nvSpPr>
        <p:spPr>
          <a:xfrm>
            <a:off x="6120000" y="4536000"/>
            <a:ext cx="273420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0066"/>
                </a:solidFill>
                <a:uFill>
                  <a:solidFill>
                    <a:srgbClr val="FFFFFF"/>
                  </a:solidFill>
                </a:uFill>
                <a:latin typeface="Arial"/>
                <a:ea typeface="DejaVu Sans"/>
              </a:rPr>
              <a:t>GESTIONNAIRE D’ÉCHANGE DE DONNÉES</a:t>
            </a:r>
            <a:endParaRPr lang="fr-FR" sz="1800" b="0" strike="noStrike" spc="-1">
              <a:solidFill>
                <a:srgbClr val="000000"/>
              </a:solidFill>
              <a:uFill>
                <a:solidFill>
                  <a:srgbClr val="FFFFFF"/>
                </a:solidFill>
              </a:uFill>
              <a:latin typeface="Arial"/>
            </a:endParaRPr>
          </a:p>
        </p:txBody>
      </p:sp>
      <p:sp>
        <p:nvSpPr>
          <p:cNvPr id="201" name="Line 5"/>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02" name="CustomShape 6"/>
          <p:cNvSpPr/>
          <p:nvPr/>
        </p:nvSpPr>
        <p:spPr>
          <a:xfrm>
            <a:off x="6048000" y="2448000"/>
            <a:ext cx="1870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03" name="Line 7"/>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04" name="CustomShape 8"/>
          <p:cNvSpPr/>
          <p:nvPr/>
        </p:nvSpPr>
        <p:spPr>
          <a:xfrm>
            <a:off x="72000" y="36000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L’application et le gestionnaire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d’échange de données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06" name="TextShape 10"/>
          <p:cNvSpPr txBox="1"/>
          <p:nvPr/>
        </p:nvSpPr>
        <p:spPr>
          <a:xfrm>
            <a:off x="6458040" y="6356520"/>
            <a:ext cx="2057040" cy="364680"/>
          </a:xfrm>
          <a:prstGeom prst="rect">
            <a:avLst/>
          </a:prstGeom>
          <a:noFill/>
          <a:ln>
            <a:noFill/>
          </a:ln>
        </p:spPr>
        <p:txBody>
          <a:bodyPr anchor="ctr"/>
          <a:lstStyle/>
          <a:p>
            <a:pPr algn="r">
              <a:lnSpc>
                <a:spcPct val="100000"/>
              </a:lnSpc>
            </a:pPr>
            <a:fld id="{CB121511-F903-4C3B-926C-BF45ED869AD5}" type="slidenum">
              <a:rPr lang="fr-FR" sz="900" b="0" strike="noStrike" spc="-1">
                <a:solidFill>
                  <a:srgbClr val="8B8B8B"/>
                </a:solidFill>
                <a:uFill>
                  <a:solidFill>
                    <a:srgbClr val="FFFFFF"/>
                  </a:solidFill>
                </a:uFill>
                <a:latin typeface="Calibri"/>
              </a:rPr>
              <a:t>8</a:t>
            </a:fld>
            <a:endParaRPr lang="fr-FR" sz="1400" b="0" strike="noStrike" spc="-1">
              <a:solidFill>
                <a:srgbClr val="000000"/>
              </a:solidFill>
              <a:uFill>
                <a:solidFill>
                  <a:srgbClr val="FFFFFF"/>
                </a:solidFill>
              </a:uFill>
              <a:latin typeface="Times New Roman"/>
            </a:endParaRPr>
          </a:p>
        </p:txBody>
      </p:sp>
      <p:sp>
        <p:nvSpPr>
          <p:cNvPr id="13"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235080" y="1160640"/>
            <a:ext cx="8403120" cy="4750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1" strike="noStrike" spc="-1">
                <a:solidFill>
                  <a:srgbClr val="0000CC"/>
                </a:solidFill>
                <a:uFill>
                  <a:solidFill>
                    <a:srgbClr val="FFFFFF"/>
                  </a:solidFill>
                </a:uFill>
                <a:latin typeface="Calibri"/>
              </a:rPr>
              <a:t>La fenêtre principale de l’outil Altaïr comprend 5 menus déroulants : Fichier, Editer, Lancer, Configurer et Aide.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Fichier</a:t>
            </a:r>
            <a:r>
              <a:rPr lang="fr-FR" sz="1800" b="1" strike="noStrike" spc="-1">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Editer </a:t>
            </a:r>
            <a:r>
              <a:rPr lang="fr-FR" sz="1800" b="1" strike="noStrike" spc="-1">
                <a:solidFill>
                  <a:srgbClr val="000000"/>
                </a:solidFill>
                <a:uFill>
                  <a:solidFill>
                    <a:srgbClr val="FFFFFF"/>
                  </a:solidFill>
                </a:uFill>
                <a:latin typeface="Arial"/>
                <a:ea typeface="ヒラギノ角ゴ Pro W3"/>
              </a:rPr>
              <a:t>: permet de modifier l’apparence de l’interface avec plus ou moins de détails explicites.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Lancer </a:t>
            </a:r>
            <a:r>
              <a:rPr lang="fr-FR" sz="1800" b="1" strike="noStrike" spc="-1">
                <a:solidFill>
                  <a:srgbClr val="000000"/>
                </a:solidFill>
                <a:uFill>
                  <a:solidFill>
                    <a:srgbClr val="FFFFFF"/>
                  </a:solidFill>
                </a:uFill>
                <a:latin typeface="Arial"/>
                <a:ea typeface="ヒラギノ角ゴ Pro W3"/>
              </a:rPr>
              <a:t>: permet le lancement de l’analyse des données paye xhl ou xml et l’exécution de cette analyse.</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Configurer</a:t>
            </a:r>
            <a:r>
              <a:rPr lang="fr-FR" sz="1800" b="1" strike="noStrike" spc="-1">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404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Aide</a:t>
            </a:r>
            <a:r>
              <a:rPr lang="fr-FR" sz="1800" b="1" strike="noStrike" spc="-1">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lang="fr-FR" sz="1800" b="0" strike="noStrike" spc="-1">
              <a:solidFill>
                <a:srgbClr val="000000"/>
              </a:solidFill>
              <a:uFill>
                <a:solidFill>
                  <a:srgbClr val="FFFFFF"/>
                </a:solidFill>
              </a:uFill>
              <a:latin typeface="Arial"/>
            </a:endParaRPr>
          </a:p>
        </p:txBody>
      </p:sp>
      <p:sp>
        <p:nvSpPr>
          <p:cNvPr id="208" name="CustomShape 2"/>
          <p:cNvSpPr/>
          <p:nvPr/>
        </p:nvSpPr>
        <p:spPr>
          <a:xfrm>
            <a:off x="7883640" y="6321600"/>
            <a:ext cx="897840" cy="177120"/>
          </a:xfrm>
          <a:prstGeom prst="rect">
            <a:avLst/>
          </a:prstGeom>
          <a:noFill/>
          <a:ln>
            <a:noFill/>
          </a:ln>
        </p:spPr>
        <p:style>
          <a:lnRef idx="0">
            <a:scrgbClr r="0" g="0" b="0"/>
          </a:lnRef>
          <a:fillRef idx="0">
            <a:scrgbClr r="0" g="0" b="0"/>
          </a:fillRef>
          <a:effectRef idx="0">
            <a:scrgbClr r="0" g="0" b="0"/>
          </a:effectRef>
          <a:fontRef idx="minor"/>
        </p:style>
      </p:sp>
      <p:sp>
        <p:nvSpPr>
          <p:cNvPr id="209" name="CustomShape 3"/>
          <p:cNvSpPr/>
          <p:nvPr/>
        </p:nvSpPr>
        <p:spPr>
          <a:xfrm>
            <a:off x="235080" y="296640"/>
            <a:ext cx="8890920" cy="645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11" name="TextShape 5"/>
          <p:cNvSpPr txBox="1"/>
          <p:nvPr/>
        </p:nvSpPr>
        <p:spPr>
          <a:xfrm>
            <a:off x="6458040" y="6356520"/>
            <a:ext cx="2057040" cy="364680"/>
          </a:xfrm>
          <a:prstGeom prst="rect">
            <a:avLst/>
          </a:prstGeom>
          <a:noFill/>
          <a:ln>
            <a:noFill/>
          </a:ln>
        </p:spPr>
        <p:txBody>
          <a:bodyPr anchor="ctr"/>
          <a:lstStyle/>
          <a:p>
            <a:pPr algn="r">
              <a:lnSpc>
                <a:spcPct val="100000"/>
              </a:lnSpc>
            </a:pPr>
            <a:fld id="{ECF36400-A841-4A12-901B-135B4DC7876C}" type="slidenum">
              <a:rPr lang="fr-FR" sz="900" b="0" strike="noStrike" spc="-1">
                <a:solidFill>
                  <a:srgbClr val="8B8B8B"/>
                </a:solidFill>
                <a:uFill>
                  <a:solidFill>
                    <a:srgbClr val="FFFFFF"/>
                  </a:solidFill>
                </a:uFill>
                <a:latin typeface="Calibri"/>
              </a:rPr>
              <a:t>9</a:t>
            </a:fld>
            <a:endParaRPr lang="fr-FR" sz="1400" b="0" strike="noStrike" spc="-1">
              <a:solidFill>
                <a:srgbClr val="000000"/>
              </a:solidFill>
              <a:uFill>
                <a:solidFill>
                  <a:srgbClr val="FFFFFF"/>
                </a:solidFill>
              </a:uFill>
              <a:latin typeface="Times New Roman"/>
            </a:endParaRPr>
          </a:p>
        </p:txBody>
      </p:sp>
      <p:sp>
        <p:nvSpPr>
          <p:cNvPr id="7" name="TextShape 1"/>
          <p:cNvSpPr txBox="1"/>
          <p:nvPr/>
        </p:nvSpPr>
        <p:spPr>
          <a:xfrm>
            <a:off x="2751720" y="6463440"/>
            <a:ext cx="4136760" cy="364680"/>
          </a:xfrm>
          <a:prstGeom prst="rect">
            <a:avLst/>
          </a:prstGeom>
          <a:noFill/>
          <a:ln>
            <a:noFill/>
          </a:ln>
        </p:spPr>
        <p:txBody>
          <a:bodyPr anchor="ctr"/>
          <a:lstStyle/>
          <a:p>
            <a:pPr algn="ctr">
              <a:lnSpc>
                <a:spcPct val="100000"/>
              </a:lnSpc>
            </a:pPr>
            <a:r>
              <a:rPr lang="fr-FR" sz="900" b="0" strike="noStrike" spc="-1" dirty="0">
                <a:solidFill>
                  <a:srgbClr val="8B8B8B"/>
                </a:solidFill>
                <a:uFill>
                  <a:solidFill>
                    <a:srgbClr val="FFFFFF"/>
                  </a:solidFill>
                </a:uFill>
                <a:latin typeface="Calibri"/>
              </a:rPr>
              <a:t>Guide méthodologique  : Extraction des données  </a:t>
            </a:r>
            <a:r>
              <a:rPr lang="fr-FR" sz="900" b="0" strike="noStrike" spc="-1" dirty="0" err="1">
                <a:solidFill>
                  <a:srgbClr val="8B8B8B"/>
                </a:solidFill>
                <a:uFill>
                  <a:solidFill>
                    <a:srgbClr val="FFFFFF"/>
                  </a:solidFill>
                </a:uFill>
                <a:latin typeface="Calibri"/>
              </a:rPr>
              <a:t>Altaïr</a:t>
            </a:r>
            <a:r>
              <a:rPr lang="fr-FR" sz="900" b="0" strike="noStrike" spc="-1" dirty="0">
                <a:solidFill>
                  <a:srgbClr val="8B8B8B"/>
                </a:solidFill>
                <a:uFill>
                  <a:solidFill>
                    <a:srgbClr val="FFFFFF"/>
                  </a:solidFill>
                </a:uFill>
                <a:latin typeface="Calibri"/>
              </a:rPr>
              <a:t> –  </a:t>
            </a:r>
            <a:r>
              <a:rPr lang="fr-FR" sz="900" b="0" strike="noStrike" spc="-1" dirty="0" smtClean="0">
                <a:solidFill>
                  <a:srgbClr val="8B8B8B"/>
                </a:solidFill>
                <a:uFill>
                  <a:solidFill>
                    <a:srgbClr val="FFFFFF"/>
                  </a:solidFill>
                </a:uFill>
                <a:latin typeface="Calibri"/>
              </a:rPr>
              <a:t> </a:t>
            </a:r>
            <a:r>
              <a:rPr lang="fr-FR" sz="900" b="0" strike="noStrike" spc="-1" dirty="0">
                <a:solidFill>
                  <a:srgbClr val="8B8B8B"/>
                </a:solidFill>
                <a:uFill>
                  <a:solidFill>
                    <a:srgbClr val="FFFFFF"/>
                  </a:solidFill>
                </a:uFill>
                <a:latin typeface="Calibri"/>
              </a:rPr>
              <a:t>F. Nicol et  V. Le </a:t>
            </a:r>
            <a:r>
              <a:rPr lang="fr-FR" sz="900" b="0" strike="noStrike" spc="-1" dirty="0" smtClean="0">
                <a:solidFill>
                  <a:srgbClr val="8B8B8B"/>
                </a:solidFill>
                <a:uFill>
                  <a:solidFill>
                    <a:srgbClr val="FFFFFF"/>
                  </a:solidFill>
                </a:uFill>
                <a:latin typeface="Calibri"/>
              </a:rPr>
              <a:t>Boudec</a:t>
            </a:r>
            <a:endParaRPr lang="fr-FR" sz="1400" b="0" strike="noStrike" spc="-1" dirty="0">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8743</TotalTime>
  <Words>3352</Words>
  <Application>Microsoft Office PowerPoint</Application>
  <PresentationFormat>Affichage à l'écran (4:3)</PresentationFormat>
  <Paragraphs>695</Paragraphs>
  <Slides>70</Slides>
  <Notes>3</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70</vt:i4>
      </vt:variant>
    </vt:vector>
  </HeadingPairs>
  <TitlesOfParts>
    <vt:vector size="82" baseType="lpstr">
      <vt:lpstr>Arial</vt:lpstr>
      <vt:lpstr>Calibri</vt:lpstr>
      <vt:lpstr>DejaVu Sans</vt:lpstr>
      <vt:lpstr>StarSymbol</vt:lpstr>
      <vt:lpstr>Symbol</vt:lpstr>
      <vt:lpstr>Times New Roman</vt:lpstr>
      <vt:lpstr>Wingdings</vt:lpstr>
      <vt:lpstr>ヒラギノ角ゴ Pro W3</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Nicol, Fabrice</cp:lastModifiedBy>
  <cp:revision>634</cp:revision>
  <dcterms:created xsi:type="dcterms:W3CDTF">2013-07-26T07:27:45Z</dcterms:created>
  <dcterms:modified xsi:type="dcterms:W3CDTF">2017-03-22T16:14:42Z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9</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68</vt:i4>
  </property>
</Properties>
</file>